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0"/>
  </p:notesMasterIdLst>
  <p:sldIdLst>
    <p:sldId id="260" r:id="rId2"/>
    <p:sldId id="261" r:id="rId3"/>
    <p:sldId id="265" r:id="rId4"/>
    <p:sldId id="264" r:id="rId5"/>
    <p:sldId id="297" r:id="rId6"/>
    <p:sldId id="341" r:id="rId7"/>
    <p:sldId id="333" r:id="rId8"/>
    <p:sldId id="344" r:id="rId9"/>
    <p:sldId id="345" r:id="rId10"/>
    <p:sldId id="334" r:id="rId11"/>
    <p:sldId id="346" r:id="rId12"/>
    <p:sldId id="335" r:id="rId13"/>
    <p:sldId id="337" r:id="rId14"/>
    <p:sldId id="349" r:id="rId15"/>
    <p:sldId id="350" r:id="rId16"/>
    <p:sldId id="353" r:id="rId17"/>
    <p:sldId id="339" r:id="rId18"/>
    <p:sldId id="354" r:id="rId19"/>
    <p:sldId id="355" r:id="rId20"/>
    <p:sldId id="356" r:id="rId21"/>
    <p:sldId id="357" r:id="rId22"/>
    <p:sldId id="358" r:id="rId23"/>
    <p:sldId id="359" r:id="rId24"/>
    <p:sldId id="361" r:id="rId25"/>
    <p:sldId id="360" r:id="rId26"/>
    <p:sldId id="362" r:id="rId27"/>
    <p:sldId id="363" r:id="rId28"/>
    <p:sldId id="280" r:id="rId29"/>
  </p:sldIdLst>
  <p:sldSz cx="12192000" cy="6858000"/>
  <p:notesSz cx="6858000" cy="9144000"/>
  <p:embeddedFontLst>
    <p:embeddedFont>
      <p:font typeface="等线" panose="02010600030101010101" pitchFamily="2" charset="-122"/>
      <p:regular r:id="rId31"/>
      <p:bold r:id="rId32"/>
    </p:embeddedFont>
    <p:embeddedFont>
      <p:font typeface="华文楷体" panose="02010600040101010101" pitchFamily="2" charset="-122"/>
      <p:regular r:id="rId33"/>
    </p:embeddedFont>
    <p:embeddedFont>
      <p:font typeface="华文细黑" panose="02010600040101010101" pitchFamily="2" charset="-122"/>
      <p:regular r:id="rId34"/>
    </p:embeddedFont>
    <p:embeddedFont>
      <p:font typeface="楷体" panose="02010609060101010101" pitchFamily="49" charset="-122"/>
      <p:regular r:id="rId35"/>
    </p:embeddedFont>
    <p:embeddedFont>
      <p:font typeface="微软雅黑" panose="020B0503020204020204" pitchFamily="34" charset="-122"/>
      <p:regular r:id="rId36"/>
      <p:bold r:id="rId37"/>
    </p:embeddedFont>
    <p:embeddedFont>
      <p:font typeface="Arial Narrow" panose="020B0606020202030204" pitchFamily="34" charset="0"/>
      <p:regular r:id="rId38"/>
      <p:bold r:id="rId39"/>
      <p:italic r:id="rId40"/>
      <p:boldItalic r:id="rId41"/>
    </p:embeddedFont>
    <p:embeddedFont>
      <p:font typeface="Calibri" panose="020F0502020204030204" pitchFamily="34" charset="0"/>
      <p:regular r:id="rId42"/>
      <p:bold r:id="rId43"/>
      <p:italic r:id="rId44"/>
      <p:boldItalic r:id="rId45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4" pos="3840" userDrawn="1">
          <p15:clr>
            <a:srgbClr val="A4A3A4"/>
          </p15:clr>
        </p15:guide>
        <p15:guide id="5" pos="7061" userDrawn="1">
          <p15:clr>
            <a:srgbClr val="A4A3A4"/>
          </p15:clr>
        </p15:guide>
        <p15:guide id="6" pos="61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4EA4DD"/>
    <a:srgbClr val="20517C"/>
    <a:srgbClr val="E8EAE9"/>
    <a:srgbClr val="FFFFFF"/>
    <a:srgbClr val="A5A5A5"/>
    <a:srgbClr val="16A28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004" autoAdjust="0"/>
    <p:restoredTop sz="85766" autoAdjust="0"/>
  </p:normalViewPr>
  <p:slideViewPr>
    <p:cSldViewPr showGuides="1">
      <p:cViewPr varScale="1">
        <p:scale>
          <a:sx n="112" d="100"/>
          <a:sy n="112" d="100"/>
        </p:scale>
        <p:origin x="102" y="102"/>
      </p:cViewPr>
      <p:guideLst>
        <p:guide orient="horz" pos="2160"/>
        <p:guide pos="3840"/>
        <p:guide pos="7061"/>
        <p:guide pos="619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font" Target="fonts/font12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font" Target="fonts/font1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4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font" Target="fonts/font13.fntdata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C0BA0B-DAEA-4680-AAC1-9E8B91E60633}" type="datetimeFigureOut">
              <a:rPr lang="zh-CN" altLang="en-US" smtClean="0"/>
              <a:pPr/>
              <a:t>2024/1/4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7DBA15-3F6E-4149-9019-6609FD57F75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2830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7DBA15-3F6E-4149-9019-6609FD57F75E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27176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-24680" y="0"/>
            <a:ext cx="12216680" cy="2132856"/>
          </a:xfrm>
          <a:prstGeom prst="rect">
            <a:avLst/>
          </a:prstGeom>
          <a:solidFill>
            <a:srgbClr val="2051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" name="矩形 136"/>
          <p:cNvSpPr/>
          <p:nvPr userDrawn="1"/>
        </p:nvSpPr>
        <p:spPr>
          <a:xfrm>
            <a:off x="-24680" y="5301208"/>
            <a:ext cx="12216680" cy="1556792"/>
          </a:xfrm>
          <a:prstGeom prst="rect">
            <a:avLst/>
          </a:prstGeom>
          <a:solidFill>
            <a:srgbClr val="2051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4" name="KSO_Shape"/>
          <p:cNvSpPr>
            <a:spLocks/>
          </p:cNvSpPr>
          <p:nvPr userDrawn="1"/>
        </p:nvSpPr>
        <p:spPr bwMode="auto">
          <a:xfrm>
            <a:off x="8040216" y="2564904"/>
            <a:ext cx="3313621" cy="2016224"/>
          </a:xfrm>
          <a:custGeom>
            <a:avLst/>
            <a:gdLst>
              <a:gd name="T0" fmla="*/ 1395067 w 3931"/>
              <a:gd name="T1" fmla="*/ 589725 h 2392"/>
              <a:gd name="T2" fmla="*/ 928365 w 3931"/>
              <a:gd name="T3" fmla="*/ 389484 h 2392"/>
              <a:gd name="T4" fmla="*/ 403040 w 3931"/>
              <a:gd name="T5" fmla="*/ 589725 h 2392"/>
              <a:gd name="T6" fmla="*/ 256480 w 3931"/>
              <a:gd name="T7" fmla="*/ 528782 h 2392"/>
              <a:gd name="T8" fmla="*/ 256480 w 3931"/>
              <a:gd name="T9" fmla="*/ 708403 h 2392"/>
              <a:gd name="T10" fmla="*/ 296326 w 3931"/>
              <a:gd name="T11" fmla="*/ 763389 h 2392"/>
              <a:gd name="T12" fmla="*/ 255564 w 3931"/>
              <a:gd name="T13" fmla="*/ 818375 h 2392"/>
              <a:gd name="T14" fmla="*/ 299074 w 3931"/>
              <a:gd name="T15" fmla="*/ 1011742 h 2392"/>
              <a:gd name="T16" fmla="*/ 170834 w 3931"/>
              <a:gd name="T17" fmla="*/ 1011742 h 2392"/>
              <a:gd name="T18" fmla="*/ 214802 w 3931"/>
              <a:gd name="T19" fmla="*/ 817458 h 2392"/>
              <a:gd name="T20" fmla="*/ 179078 w 3931"/>
              <a:gd name="T21" fmla="*/ 763389 h 2392"/>
              <a:gd name="T22" fmla="*/ 213428 w 3931"/>
              <a:gd name="T23" fmla="*/ 709777 h 2392"/>
              <a:gd name="T24" fmla="*/ 213428 w 3931"/>
              <a:gd name="T25" fmla="*/ 510911 h 2392"/>
              <a:gd name="T26" fmla="*/ 0 w 3931"/>
              <a:gd name="T27" fmla="*/ 421559 h 2392"/>
              <a:gd name="T28" fmla="*/ 938899 w 3931"/>
              <a:gd name="T29" fmla="*/ 0 h 2392"/>
              <a:gd name="T30" fmla="*/ 1800397 w 3931"/>
              <a:gd name="T31" fmla="*/ 427058 h 2392"/>
              <a:gd name="T32" fmla="*/ 1395067 w 3931"/>
              <a:gd name="T33" fmla="*/ 589725 h 2392"/>
              <a:gd name="T34" fmla="*/ 917831 w 3931"/>
              <a:gd name="T35" fmla="*/ 491208 h 2392"/>
              <a:gd name="T36" fmla="*/ 1341481 w 3931"/>
              <a:gd name="T37" fmla="*/ 635088 h 2392"/>
              <a:gd name="T38" fmla="*/ 1341481 w 3931"/>
              <a:gd name="T39" fmla="*/ 983791 h 2392"/>
              <a:gd name="T40" fmla="*/ 896306 w 3931"/>
              <a:gd name="T41" fmla="*/ 1096054 h 2392"/>
              <a:gd name="T42" fmla="*/ 503342 w 3931"/>
              <a:gd name="T43" fmla="*/ 983791 h 2392"/>
              <a:gd name="T44" fmla="*/ 503342 w 3931"/>
              <a:gd name="T45" fmla="*/ 635088 h 2392"/>
              <a:gd name="T46" fmla="*/ 917831 w 3931"/>
              <a:gd name="T47" fmla="*/ 491208 h 2392"/>
              <a:gd name="T48" fmla="*/ 912335 w 3931"/>
              <a:gd name="T49" fmla="*/ 1031904 h 2392"/>
              <a:gd name="T50" fmla="*/ 1254003 w 3931"/>
              <a:gd name="T51" fmla="*/ 946675 h 2392"/>
              <a:gd name="T52" fmla="*/ 912335 w 3931"/>
              <a:gd name="T53" fmla="*/ 860989 h 2392"/>
              <a:gd name="T54" fmla="*/ 571126 w 3931"/>
              <a:gd name="T55" fmla="*/ 946675 h 2392"/>
              <a:gd name="T56" fmla="*/ 912335 w 3931"/>
              <a:gd name="T57" fmla="*/ 1031904 h 2392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3931" h="2392">
                <a:moveTo>
                  <a:pt x="3046" y="1287"/>
                </a:moveTo>
                <a:cubicBezTo>
                  <a:pt x="3046" y="1287"/>
                  <a:pt x="2618" y="850"/>
                  <a:pt x="2027" y="850"/>
                </a:cubicBezTo>
                <a:cubicBezTo>
                  <a:pt x="1450" y="850"/>
                  <a:pt x="880" y="1287"/>
                  <a:pt x="880" y="1287"/>
                </a:cubicBezTo>
                <a:cubicBezTo>
                  <a:pt x="560" y="1154"/>
                  <a:pt x="560" y="1154"/>
                  <a:pt x="560" y="1154"/>
                </a:cubicBezTo>
                <a:cubicBezTo>
                  <a:pt x="560" y="1546"/>
                  <a:pt x="560" y="1546"/>
                  <a:pt x="560" y="1546"/>
                </a:cubicBezTo>
                <a:cubicBezTo>
                  <a:pt x="610" y="1563"/>
                  <a:pt x="647" y="1610"/>
                  <a:pt x="647" y="1666"/>
                </a:cubicBezTo>
                <a:cubicBezTo>
                  <a:pt x="647" y="1723"/>
                  <a:pt x="609" y="1769"/>
                  <a:pt x="558" y="1786"/>
                </a:cubicBezTo>
                <a:cubicBezTo>
                  <a:pt x="653" y="2208"/>
                  <a:pt x="653" y="2208"/>
                  <a:pt x="653" y="2208"/>
                </a:cubicBezTo>
                <a:cubicBezTo>
                  <a:pt x="373" y="2208"/>
                  <a:pt x="373" y="2208"/>
                  <a:pt x="373" y="2208"/>
                </a:cubicBezTo>
                <a:cubicBezTo>
                  <a:pt x="469" y="1784"/>
                  <a:pt x="469" y="1784"/>
                  <a:pt x="469" y="1784"/>
                </a:cubicBezTo>
                <a:cubicBezTo>
                  <a:pt x="423" y="1764"/>
                  <a:pt x="391" y="1719"/>
                  <a:pt x="391" y="1666"/>
                </a:cubicBezTo>
                <a:cubicBezTo>
                  <a:pt x="391" y="1614"/>
                  <a:pt x="422" y="1570"/>
                  <a:pt x="466" y="1549"/>
                </a:cubicBezTo>
                <a:cubicBezTo>
                  <a:pt x="466" y="1115"/>
                  <a:pt x="466" y="1115"/>
                  <a:pt x="466" y="1115"/>
                </a:cubicBezTo>
                <a:cubicBezTo>
                  <a:pt x="0" y="920"/>
                  <a:pt x="0" y="920"/>
                  <a:pt x="0" y="920"/>
                </a:cubicBezTo>
                <a:cubicBezTo>
                  <a:pt x="2050" y="0"/>
                  <a:pt x="2050" y="0"/>
                  <a:pt x="2050" y="0"/>
                </a:cubicBezTo>
                <a:cubicBezTo>
                  <a:pt x="3931" y="932"/>
                  <a:pt x="3931" y="932"/>
                  <a:pt x="3931" y="932"/>
                </a:cubicBezTo>
                <a:lnTo>
                  <a:pt x="3046" y="1287"/>
                </a:lnTo>
                <a:close/>
                <a:moveTo>
                  <a:pt x="2004" y="1072"/>
                </a:moveTo>
                <a:cubicBezTo>
                  <a:pt x="2598" y="1072"/>
                  <a:pt x="2929" y="1386"/>
                  <a:pt x="2929" y="1386"/>
                </a:cubicBezTo>
                <a:cubicBezTo>
                  <a:pt x="2929" y="2147"/>
                  <a:pt x="2929" y="2147"/>
                  <a:pt x="2929" y="2147"/>
                </a:cubicBezTo>
                <a:cubicBezTo>
                  <a:pt x="2929" y="2147"/>
                  <a:pt x="2586" y="2392"/>
                  <a:pt x="1957" y="2392"/>
                </a:cubicBezTo>
                <a:cubicBezTo>
                  <a:pt x="1328" y="2392"/>
                  <a:pt x="1099" y="2147"/>
                  <a:pt x="1099" y="2147"/>
                </a:cubicBezTo>
                <a:cubicBezTo>
                  <a:pt x="1099" y="1386"/>
                  <a:pt x="1099" y="1386"/>
                  <a:pt x="1099" y="1386"/>
                </a:cubicBezTo>
                <a:cubicBezTo>
                  <a:pt x="1099" y="1386"/>
                  <a:pt x="1410" y="1072"/>
                  <a:pt x="2004" y="1072"/>
                </a:cubicBezTo>
                <a:close/>
                <a:moveTo>
                  <a:pt x="1992" y="2252"/>
                </a:moveTo>
                <a:cubicBezTo>
                  <a:pt x="2404" y="2252"/>
                  <a:pt x="2738" y="2168"/>
                  <a:pt x="2738" y="2066"/>
                </a:cubicBezTo>
                <a:cubicBezTo>
                  <a:pt x="2738" y="1963"/>
                  <a:pt x="2404" y="1879"/>
                  <a:pt x="1992" y="1879"/>
                </a:cubicBezTo>
                <a:cubicBezTo>
                  <a:pt x="1581" y="1879"/>
                  <a:pt x="1247" y="1963"/>
                  <a:pt x="1247" y="2066"/>
                </a:cubicBezTo>
                <a:cubicBezTo>
                  <a:pt x="1247" y="2168"/>
                  <a:pt x="1581" y="2252"/>
                  <a:pt x="1992" y="2252"/>
                </a:cubicBezTo>
                <a:close/>
              </a:path>
            </a:pathLst>
          </a:custGeom>
          <a:solidFill>
            <a:srgbClr val="20517C"/>
          </a:solidFill>
          <a:ln>
            <a:noFill/>
          </a:ln>
        </p:spPr>
        <p:txBody>
          <a:bodyPr anchor="ctr" anchorCtr="1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46" name="文本占位符 145"/>
          <p:cNvSpPr>
            <a:spLocks noGrp="1"/>
          </p:cNvSpPr>
          <p:nvPr>
            <p:ph type="body" sz="quarter" idx="10" hasCustomPrompt="1"/>
          </p:nvPr>
        </p:nvSpPr>
        <p:spPr>
          <a:xfrm>
            <a:off x="839416" y="2924944"/>
            <a:ext cx="6549312" cy="80863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8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毕业论文答辩</a:t>
            </a:r>
            <a:r>
              <a:rPr lang="en-US" altLang="zh-CN" dirty="0"/>
              <a:t>PPT</a:t>
            </a:r>
            <a:r>
              <a:rPr lang="zh-CN" altLang="en-US" dirty="0"/>
              <a:t>模板</a:t>
            </a:r>
          </a:p>
        </p:txBody>
      </p:sp>
      <p:sp>
        <p:nvSpPr>
          <p:cNvPr id="149" name="文本占位符 148"/>
          <p:cNvSpPr>
            <a:spLocks noGrp="1"/>
          </p:cNvSpPr>
          <p:nvPr>
            <p:ph type="body" sz="quarter" idx="11" hasCustomPrompt="1"/>
          </p:nvPr>
        </p:nvSpPr>
        <p:spPr>
          <a:xfrm>
            <a:off x="839415" y="3958958"/>
            <a:ext cx="3379105" cy="503237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rgbClr val="20517C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学院：金融学院</a:t>
            </a:r>
          </a:p>
        </p:txBody>
      </p:sp>
      <p:sp>
        <p:nvSpPr>
          <p:cNvPr id="150" name="文本占位符 148"/>
          <p:cNvSpPr>
            <a:spLocks noGrp="1"/>
          </p:cNvSpPr>
          <p:nvPr>
            <p:ph type="body" sz="quarter" idx="12" hasCustomPrompt="1"/>
          </p:nvPr>
        </p:nvSpPr>
        <p:spPr>
          <a:xfrm>
            <a:off x="4362537" y="3958958"/>
            <a:ext cx="3389647" cy="503237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rgbClr val="20517C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专业：国际金融</a:t>
            </a:r>
          </a:p>
        </p:txBody>
      </p:sp>
      <p:sp>
        <p:nvSpPr>
          <p:cNvPr id="151" name="文本占位符 148"/>
          <p:cNvSpPr>
            <a:spLocks noGrp="1"/>
          </p:cNvSpPr>
          <p:nvPr>
            <p:ph type="body" sz="quarter" idx="13" hasCustomPrompt="1"/>
          </p:nvPr>
        </p:nvSpPr>
        <p:spPr>
          <a:xfrm>
            <a:off x="6717772" y="5950099"/>
            <a:ext cx="2618588" cy="503237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答辩人：北纬君</a:t>
            </a:r>
          </a:p>
        </p:txBody>
      </p:sp>
      <p:sp>
        <p:nvSpPr>
          <p:cNvPr id="152" name="文本占位符 148"/>
          <p:cNvSpPr>
            <a:spLocks noGrp="1"/>
          </p:cNvSpPr>
          <p:nvPr>
            <p:ph type="body" sz="quarter" idx="14" hasCustomPrompt="1"/>
          </p:nvPr>
        </p:nvSpPr>
        <p:spPr>
          <a:xfrm>
            <a:off x="9475105" y="5950099"/>
            <a:ext cx="2716895" cy="5032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指导老师：北纬君</a:t>
            </a:r>
          </a:p>
        </p:txBody>
      </p:sp>
    </p:spTree>
    <p:extLst>
      <p:ext uri="{BB962C8B-B14F-4D97-AF65-F5344CB8AC3E}">
        <p14:creationId xmlns:p14="http://schemas.microsoft.com/office/powerpoint/2010/main" val="37843078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795">
          <p15:clr>
            <a:srgbClr val="FBAE40"/>
          </p15:clr>
        </p15:guide>
        <p15:guide id="2" pos="7174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0"/>
            <a:ext cx="3359696" cy="6858000"/>
          </a:xfrm>
          <a:prstGeom prst="rect">
            <a:avLst/>
          </a:prstGeom>
          <a:solidFill>
            <a:srgbClr val="2051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 userDrawn="1"/>
        </p:nvSpPr>
        <p:spPr>
          <a:xfrm>
            <a:off x="623392" y="836712"/>
            <a:ext cx="20038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6000" b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sp>
        <p:nvSpPr>
          <p:cNvPr id="55" name="文本框 54"/>
          <p:cNvSpPr txBox="1"/>
          <p:nvPr userDrawn="1"/>
        </p:nvSpPr>
        <p:spPr>
          <a:xfrm>
            <a:off x="830161" y="1852375"/>
            <a:ext cx="15903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400" b="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contents</a:t>
            </a:r>
            <a:endParaRPr lang="zh-CN" altLang="en-US" sz="2400" b="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6" name="文本占位符 148"/>
          <p:cNvSpPr>
            <a:spLocks noGrp="1"/>
          </p:cNvSpPr>
          <p:nvPr>
            <p:ph type="body" sz="quarter" idx="11" hasCustomPrompt="1"/>
          </p:nvPr>
        </p:nvSpPr>
        <p:spPr>
          <a:xfrm>
            <a:off x="5159896" y="1885469"/>
            <a:ext cx="2232248" cy="5032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 baseline="0">
                <a:solidFill>
                  <a:srgbClr val="20517C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PART  01</a:t>
            </a:r>
            <a:endParaRPr lang="zh-CN" altLang="en-US" dirty="0"/>
          </a:p>
        </p:txBody>
      </p:sp>
      <p:sp>
        <p:nvSpPr>
          <p:cNvPr id="57" name="文本占位符 148"/>
          <p:cNvSpPr>
            <a:spLocks noGrp="1"/>
          </p:cNvSpPr>
          <p:nvPr>
            <p:ph type="body" sz="quarter" idx="12" hasCustomPrompt="1"/>
          </p:nvPr>
        </p:nvSpPr>
        <p:spPr>
          <a:xfrm>
            <a:off x="5159896" y="2650071"/>
            <a:ext cx="2232248" cy="5032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 baseline="0">
                <a:solidFill>
                  <a:srgbClr val="20517C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PART  02</a:t>
            </a:r>
            <a:endParaRPr lang="zh-CN" altLang="en-US" dirty="0"/>
          </a:p>
        </p:txBody>
      </p:sp>
      <p:sp>
        <p:nvSpPr>
          <p:cNvPr id="58" name="文本占位符 148"/>
          <p:cNvSpPr>
            <a:spLocks noGrp="1"/>
          </p:cNvSpPr>
          <p:nvPr>
            <p:ph type="body" sz="quarter" idx="13" hasCustomPrompt="1"/>
          </p:nvPr>
        </p:nvSpPr>
        <p:spPr>
          <a:xfrm>
            <a:off x="5159896" y="3414673"/>
            <a:ext cx="2232248" cy="5032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 baseline="0">
                <a:solidFill>
                  <a:srgbClr val="20517C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PART  03</a:t>
            </a:r>
            <a:endParaRPr lang="zh-CN" altLang="en-US" dirty="0"/>
          </a:p>
        </p:txBody>
      </p:sp>
      <p:sp>
        <p:nvSpPr>
          <p:cNvPr id="59" name="文本占位符 148"/>
          <p:cNvSpPr>
            <a:spLocks noGrp="1"/>
          </p:cNvSpPr>
          <p:nvPr>
            <p:ph type="body" sz="quarter" idx="14" hasCustomPrompt="1"/>
          </p:nvPr>
        </p:nvSpPr>
        <p:spPr>
          <a:xfrm>
            <a:off x="5159896" y="4179275"/>
            <a:ext cx="2232248" cy="5032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 baseline="0">
                <a:solidFill>
                  <a:srgbClr val="20517C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PART  04</a:t>
            </a:r>
            <a:endParaRPr lang="zh-CN" altLang="en-US" dirty="0"/>
          </a:p>
        </p:txBody>
      </p:sp>
      <p:sp>
        <p:nvSpPr>
          <p:cNvPr id="60" name="文本占位符 148"/>
          <p:cNvSpPr>
            <a:spLocks noGrp="1"/>
          </p:cNvSpPr>
          <p:nvPr>
            <p:ph type="body" sz="quarter" idx="15" hasCustomPrompt="1"/>
          </p:nvPr>
        </p:nvSpPr>
        <p:spPr>
          <a:xfrm>
            <a:off x="5159896" y="4943877"/>
            <a:ext cx="2232248" cy="5032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 baseline="0">
                <a:solidFill>
                  <a:srgbClr val="20517C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PART  05</a:t>
            </a:r>
            <a:endParaRPr lang="zh-CN" altLang="en-US" dirty="0"/>
          </a:p>
        </p:txBody>
      </p:sp>
      <p:sp>
        <p:nvSpPr>
          <p:cNvPr id="61" name="文本占位符 148"/>
          <p:cNvSpPr>
            <a:spLocks noGrp="1"/>
          </p:cNvSpPr>
          <p:nvPr>
            <p:ph type="body" sz="quarter" idx="16" hasCustomPrompt="1"/>
          </p:nvPr>
        </p:nvSpPr>
        <p:spPr>
          <a:xfrm>
            <a:off x="5159896" y="5708477"/>
            <a:ext cx="2232248" cy="5032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 baseline="0">
                <a:solidFill>
                  <a:srgbClr val="20517C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PART  06</a:t>
            </a:r>
            <a:endParaRPr lang="zh-CN" altLang="en-US" dirty="0"/>
          </a:p>
        </p:txBody>
      </p:sp>
      <p:cxnSp>
        <p:nvCxnSpPr>
          <p:cNvPr id="16" name="直接连接符 15"/>
          <p:cNvCxnSpPr/>
          <p:nvPr userDrawn="1"/>
        </p:nvCxnSpPr>
        <p:spPr>
          <a:xfrm flipH="1">
            <a:off x="6672064" y="1935872"/>
            <a:ext cx="432048" cy="432048"/>
          </a:xfrm>
          <a:prstGeom prst="line">
            <a:avLst/>
          </a:prstGeom>
          <a:ln>
            <a:solidFill>
              <a:srgbClr val="2051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连接符 61"/>
          <p:cNvCxnSpPr/>
          <p:nvPr userDrawn="1"/>
        </p:nvCxnSpPr>
        <p:spPr>
          <a:xfrm flipH="1">
            <a:off x="6672064" y="2731007"/>
            <a:ext cx="432048" cy="432048"/>
          </a:xfrm>
          <a:prstGeom prst="line">
            <a:avLst/>
          </a:prstGeom>
          <a:ln>
            <a:solidFill>
              <a:srgbClr val="2051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连接符 62"/>
          <p:cNvCxnSpPr/>
          <p:nvPr userDrawn="1"/>
        </p:nvCxnSpPr>
        <p:spPr>
          <a:xfrm flipH="1">
            <a:off x="6672064" y="3485862"/>
            <a:ext cx="432048" cy="432048"/>
          </a:xfrm>
          <a:prstGeom prst="line">
            <a:avLst/>
          </a:prstGeom>
          <a:ln>
            <a:solidFill>
              <a:srgbClr val="2051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/>
          <p:nvPr userDrawn="1"/>
        </p:nvCxnSpPr>
        <p:spPr>
          <a:xfrm flipH="1">
            <a:off x="6672064" y="4250464"/>
            <a:ext cx="432048" cy="432048"/>
          </a:xfrm>
          <a:prstGeom prst="line">
            <a:avLst/>
          </a:prstGeom>
          <a:ln>
            <a:solidFill>
              <a:srgbClr val="2051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 userDrawn="1"/>
        </p:nvCxnSpPr>
        <p:spPr>
          <a:xfrm flipH="1">
            <a:off x="6672064" y="5015066"/>
            <a:ext cx="432048" cy="432048"/>
          </a:xfrm>
          <a:prstGeom prst="line">
            <a:avLst/>
          </a:prstGeom>
          <a:ln>
            <a:solidFill>
              <a:srgbClr val="2051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 userDrawn="1"/>
        </p:nvCxnSpPr>
        <p:spPr>
          <a:xfrm flipH="1">
            <a:off x="6672064" y="5805264"/>
            <a:ext cx="432048" cy="432048"/>
          </a:xfrm>
          <a:prstGeom prst="line">
            <a:avLst/>
          </a:prstGeom>
          <a:ln>
            <a:solidFill>
              <a:srgbClr val="2051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文本占位符 148"/>
          <p:cNvSpPr>
            <a:spLocks noGrp="1"/>
          </p:cNvSpPr>
          <p:nvPr>
            <p:ph type="body" sz="quarter" idx="17" hasCustomPrompt="1"/>
          </p:nvPr>
        </p:nvSpPr>
        <p:spPr>
          <a:xfrm>
            <a:off x="7392144" y="1885469"/>
            <a:ext cx="2232248" cy="5032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 baseline="0">
                <a:solidFill>
                  <a:srgbClr val="20517C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绪论引言</a:t>
            </a:r>
          </a:p>
        </p:txBody>
      </p:sp>
      <p:sp>
        <p:nvSpPr>
          <p:cNvPr id="68" name="文本占位符 148"/>
          <p:cNvSpPr>
            <a:spLocks noGrp="1"/>
          </p:cNvSpPr>
          <p:nvPr>
            <p:ph type="body" sz="quarter" idx="18" hasCustomPrompt="1"/>
          </p:nvPr>
        </p:nvSpPr>
        <p:spPr>
          <a:xfrm>
            <a:off x="7392144" y="2656557"/>
            <a:ext cx="3168352" cy="5032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 baseline="0">
                <a:solidFill>
                  <a:srgbClr val="20517C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研究思路与方法</a:t>
            </a:r>
          </a:p>
        </p:txBody>
      </p:sp>
      <p:sp>
        <p:nvSpPr>
          <p:cNvPr id="69" name="文本占位符 148"/>
          <p:cNvSpPr>
            <a:spLocks noGrp="1"/>
          </p:cNvSpPr>
          <p:nvPr>
            <p:ph type="body" sz="quarter" idx="19" hasCustomPrompt="1"/>
          </p:nvPr>
        </p:nvSpPr>
        <p:spPr>
          <a:xfrm>
            <a:off x="7392144" y="3411412"/>
            <a:ext cx="3168352" cy="5032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 baseline="0">
                <a:solidFill>
                  <a:srgbClr val="20517C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研究难点</a:t>
            </a:r>
          </a:p>
        </p:txBody>
      </p:sp>
      <p:sp>
        <p:nvSpPr>
          <p:cNvPr id="70" name="文本占位符 148"/>
          <p:cNvSpPr>
            <a:spLocks noGrp="1"/>
          </p:cNvSpPr>
          <p:nvPr>
            <p:ph type="body" sz="quarter" idx="20" hasCustomPrompt="1"/>
          </p:nvPr>
        </p:nvSpPr>
        <p:spPr>
          <a:xfrm>
            <a:off x="7392144" y="4179506"/>
            <a:ext cx="3168352" cy="5032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 baseline="0">
                <a:solidFill>
                  <a:srgbClr val="20517C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研究数据</a:t>
            </a:r>
          </a:p>
        </p:txBody>
      </p:sp>
      <p:sp>
        <p:nvSpPr>
          <p:cNvPr id="71" name="文本占位符 148"/>
          <p:cNvSpPr>
            <a:spLocks noGrp="1"/>
          </p:cNvSpPr>
          <p:nvPr>
            <p:ph type="body" sz="quarter" idx="21" hasCustomPrompt="1"/>
          </p:nvPr>
        </p:nvSpPr>
        <p:spPr>
          <a:xfrm>
            <a:off x="7392144" y="4956676"/>
            <a:ext cx="3168352" cy="5032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 baseline="0">
                <a:solidFill>
                  <a:srgbClr val="20517C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研究应用与成果</a:t>
            </a:r>
          </a:p>
        </p:txBody>
      </p:sp>
      <p:sp>
        <p:nvSpPr>
          <p:cNvPr id="72" name="文本占位符 148"/>
          <p:cNvSpPr>
            <a:spLocks noGrp="1"/>
          </p:cNvSpPr>
          <p:nvPr>
            <p:ph type="body" sz="quarter" idx="22" hasCustomPrompt="1"/>
          </p:nvPr>
        </p:nvSpPr>
        <p:spPr>
          <a:xfrm>
            <a:off x="7392144" y="5709142"/>
            <a:ext cx="3168352" cy="5032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 baseline="0">
                <a:solidFill>
                  <a:srgbClr val="20517C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研究结论</a:t>
            </a:r>
          </a:p>
        </p:txBody>
      </p:sp>
    </p:spTree>
    <p:extLst>
      <p:ext uri="{BB962C8B-B14F-4D97-AF65-F5344CB8AC3E}">
        <p14:creationId xmlns:p14="http://schemas.microsoft.com/office/powerpoint/2010/main" val="34947469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7174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2"/>
          <p:cNvSpPr/>
          <p:nvPr userDrawn="1"/>
        </p:nvSpPr>
        <p:spPr>
          <a:xfrm>
            <a:off x="5179328" y="1916832"/>
            <a:ext cx="1800200" cy="1800200"/>
          </a:xfrm>
          <a:prstGeom prst="ellipse">
            <a:avLst/>
          </a:prstGeom>
          <a:noFill/>
          <a:ln w="19050">
            <a:solidFill>
              <a:srgbClr val="2051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0" hasCustomPrompt="1"/>
          </p:nvPr>
        </p:nvSpPr>
        <p:spPr>
          <a:xfrm>
            <a:off x="5612203" y="2421509"/>
            <a:ext cx="1044178" cy="1008063"/>
          </a:xfrm>
          <a:prstGeom prst="rect">
            <a:avLst/>
          </a:prstGeom>
        </p:spPr>
        <p:txBody>
          <a:bodyPr/>
          <a:lstStyle>
            <a:lvl1pPr marL="0" indent="0" algn="dist">
              <a:buNone/>
              <a:defRPr sz="6000">
                <a:solidFill>
                  <a:schemeClr val="tx1">
                    <a:lumMod val="85000"/>
                    <a:lumOff val="1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55" name="文本占位符 6"/>
          <p:cNvSpPr>
            <a:spLocks noGrp="1"/>
          </p:cNvSpPr>
          <p:nvPr>
            <p:ph type="body" sz="quarter" idx="11" hasCustomPrompt="1"/>
          </p:nvPr>
        </p:nvSpPr>
        <p:spPr>
          <a:xfrm>
            <a:off x="5124013" y="3890952"/>
            <a:ext cx="1891640" cy="49682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aseline="0">
                <a:solidFill>
                  <a:srgbClr val="20517C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PART ONE</a:t>
            </a:r>
            <a:endParaRPr lang="zh-CN" altLang="en-US" dirty="0"/>
          </a:p>
        </p:txBody>
      </p:sp>
      <p:sp>
        <p:nvSpPr>
          <p:cNvPr id="56" name="文本占位符 6"/>
          <p:cNvSpPr>
            <a:spLocks noGrp="1"/>
          </p:cNvSpPr>
          <p:nvPr>
            <p:ph type="body" sz="quarter" idx="12" hasCustomPrompt="1"/>
          </p:nvPr>
        </p:nvSpPr>
        <p:spPr>
          <a:xfrm>
            <a:off x="3503712" y="4372336"/>
            <a:ext cx="5195640" cy="49682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aseline="0">
                <a:solidFill>
                  <a:srgbClr val="20517C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绪论引言</a:t>
            </a:r>
          </a:p>
        </p:txBody>
      </p:sp>
      <p:sp>
        <p:nvSpPr>
          <p:cNvPr id="57" name="矩形 56"/>
          <p:cNvSpPr/>
          <p:nvPr userDrawn="1"/>
        </p:nvSpPr>
        <p:spPr>
          <a:xfrm>
            <a:off x="-24680" y="0"/>
            <a:ext cx="12216680" cy="1268760"/>
          </a:xfrm>
          <a:prstGeom prst="rect">
            <a:avLst/>
          </a:prstGeom>
          <a:solidFill>
            <a:srgbClr val="2051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矩形 57"/>
          <p:cNvSpPr/>
          <p:nvPr userDrawn="1"/>
        </p:nvSpPr>
        <p:spPr>
          <a:xfrm>
            <a:off x="-24680" y="5661248"/>
            <a:ext cx="12216680" cy="1195648"/>
          </a:xfrm>
          <a:prstGeom prst="rect">
            <a:avLst/>
          </a:prstGeom>
          <a:solidFill>
            <a:srgbClr val="2051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52698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7174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内容页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矩形 59"/>
          <p:cNvSpPr/>
          <p:nvPr userDrawn="1"/>
        </p:nvSpPr>
        <p:spPr>
          <a:xfrm>
            <a:off x="-24680" y="0"/>
            <a:ext cx="12216680" cy="1124744"/>
          </a:xfrm>
          <a:prstGeom prst="rect">
            <a:avLst/>
          </a:prstGeom>
          <a:solidFill>
            <a:srgbClr val="2051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文本占位符 6"/>
          <p:cNvSpPr>
            <a:spLocks noGrp="1"/>
          </p:cNvSpPr>
          <p:nvPr>
            <p:ph type="body" sz="quarter" idx="10" hasCustomPrompt="1"/>
          </p:nvPr>
        </p:nvSpPr>
        <p:spPr>
          <a:xfrm>
            <a:off x="459944" y="278936"/>
            <a:ext cx="864096" cy="1008063"/>
          </a:xfrm>
          <a:prstGeom prst="rect">
            <a:avLst/>
          </a:prstGeom>
        </p:spPr>
        <p:txBody>
          <a:bodyPr/>
          <a:lstStyle>
            <a:lvl1pPr marL="0" indent="0" algn="dist">
              <a:buNone/>
              <a:defRPr sz="48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63" name="文本占位符 6"/>
          <p:cNvSpPr>
            <a:spLocks noGrp="1"/>
          </p:cNvSpPr>
          <p:nvPr>
            <p:ph type="body" sz="quarter" idx="12" hasCustomPrompt="1"/>
          </p:nvPr>
        </p:nvSpPr>
        <p:spPr>
          <a:xfrm>
            <a:off x="1437592" y="348250"/>
            <a:ext cx="4586400" cy="49682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0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绪论引言</a:t>
            </a:r>
          </a:p>
        </p:txBody>
      </p:sp>
      <p:cxnSp>
        <p:nvCxnSpPr>
          <p:cNvPr id="64" name="直接连接符 63"/>
          <p:cNvCxnSpPr/>
          <p:nvPr userDrawn="1"/>
        </p:nvCxnSpPr>
        <p:spPr>
          <a:xfrm flipH="1">
            <a:off x="1102301" y="407372"/>
            <a:ext cx="307464" cy="48496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39521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7174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内容页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805276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7174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内容页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757635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7174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14900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onlinelibrary.wiley.com/journal/14678659" TargetMode="Externa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2.xml"/><Relationship Id="rId1" Type="http://schemas.openxmlformats.org/officeDocument/2006/relationships/tags" Target="../tags/tag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7464152" y="353962"/>
            <a:ext cx="4464496" cy="808633"/>
          </a:xfrm>
        </p:spPr>
        <p:txBody>
          <a:bodyPr/>
          <a:lstStyle/>
          <a:p>
            <a:r>
              <a:rPr lang="zh-CN" altLang="en-US" sz="3600" dirty="0">
                <a:solidFill>
                  <a:schemeClr val="bg1"/>
                </a:solidFill>
              </a:rPr>
              <a:t>博士研究生中期报告</a:t>
            </a:r>
          </a:p>
          <a:p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479376" y="3958958"/>
            <a:ext cx="3379105" cy="503237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学院：信息学院</a:t>
            </a:r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>
          <a:xfrm>
            <a:off x="3575720" y="3958958"/>
            <a:ext cx="3677679" cy="503237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专业：计算机科学与技术</a:t>
            </a:r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/>
          </p:nvPr>
        </p:nvSpPr>
        <p:spPr>
          <a:xfrm>
            <a:off x="6717772" y="5950099"/>
            <a:ext cx="3050636" cy="503237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报告人：李冰川</a:t>
            </a:r>
            <a:endParaRPr lang="en-US" altLang="zh-CN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4"/>
          </p:nvPr>
        </p:nvSpPr>
        <p:spPr>
          <a:xfrm>
            <a:off x="9475105" y="5950099"/>
            <a:ext cx="2716895" cy="503237"/>
          </a:xfrm>
        </p:spPr>
        <p:txBody>
          <a:bodyPr/>
          <a:lstStyle/>
          <a:p>
            <a:r>
              <a:rPr lang="zh-CN" altLang="en-US" dirty="0"/>
              <a:t>导师：苏劲松教授</a:t>
            </a:r>
          </a:p>
        </p:txBody>
      </p:sp>
      <p:grpSp>
        <p:nvGrpSpPr>
          <p:cNvPr id="59" name="组合 23"/>
          <p:cNvGrpSpPr/>
          <p:nvPr/>
        </p:nvGrpSpPr>
        <p:grpSpPr>
          <a:xfrm>
            <a:off x="407368" y="332656"/>
            <a:ext cx="2238990" cy="648072"/>
            <a:chOff x="214282" y="6202940"/>
            <a:chExt cx="1172203" cy="369332"/>
          </a:xfrm>
        </p:grpSpPr>
        <p:pic>
          <p:nvPicPr>
            <p:cNvPr id="60" name="图片 59"/>
            <p:cNvPicPr>
              <a:picLocks noChangeAspect="1"/>
            </p:cNvPicPr>
            <p:nvPr/>
          </p:nvPicPr>
          <p:blipFill>
            <a:blip r:embed="rId2" cstate="print">
              <a:lum bright="-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4282" y="6215082"/>
              <a:ext cx="939102" cy="357190"/>
            </a:xfrm>
            <a:prstGeom prst="rect">
              <a:avLst/>
            </a:prstGeom>
          </p:spPr>
        </p:pic>
        <p:sp>
          <p:nvSpPr>
            <p:cNvPr id="61" name="TextBox 20"/>
            <p:cNvSpPr txBox="1"/>
            <p:nvPr/>
          </p:nvSpPr>
          <p:spPr>
            <a:xfrm>
              <a:off x="1201754" y="6202940"/>
              <a:ext cx="1847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altLang="zh-CN" sz="1400" dirty="0">
                <a:solidFill>
                  <a:schemeClr val="bg1">
                    <a:lumMod val="75000"/>
                  </a:schemeClr>
                </a:solidFill>
                <a:latin typeface="华文楷体" pitchFamily="2" charset="-122"/>
                <a:ea typeface="华文楷体" pitchFamily="2" charset="-122"/>
              </a:endParaRPr>
            </a:p>
          </p:txBody>
        </p:sp>
      </p:grpSp>
      <p:sp>
        <p:nvSpPr>
          <p:cNvPr id="10" name="文本占位符 1"/>
          <p:cNvSpPr txBox="1">
            <a:spLocks/>
          </p:cNvSpPr>
          <p:nvPr/>
        </p:nvSpPr>
        <p:spPr>
          <a:xfrm>
            <a:off x="0" y="2702246"/>
            <a:ext cx="8544272" cy="80863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8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800" dirty="0">
                <a:solidFill>
                  <a:schemeClr val="tx1">
                    <a:lumMod val="75000"/>
                  </a:schemeClr>
                </a:solidFill>
              </a:rPr>
              <a:t>基于中轴变换的几何变形方法研究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507074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458DD99D-2D32-46C5-A92A-E3AD2A5450D8}"/>
              </a:ext>
            </a:extLst>
          </p:cNvPr>
          <p:cNvSpPr txBox="1"/>
          <p:nvPr/>
        </p:nvSpPr>
        <p:spPr>
          <a:xfrm>
            <a:off x="891992" y="1340768"/>
            <a:ext cx="430117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>
                <a:latin typeface="宋体" panose="02010600030101010101" pitchFamily="2" charset="-122"/>
                <a:ea typeface="宋体" panose="02010600030101010101" pitchFamily="2" charset="-122"/>
              </a:rPr>
              <a:t>目前存在的问题：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0D6BE30-A511-4795-B5BF-ACCDD0AEB7B1}"/>
              </a:ext>
            </a:extLst>
          </p:cNvPr>
          <p:cNvSpPr txBox="1"/>
          <p:nvPr/>
        </p:nvSpPr>
        <p:spPr>
          <a:xfrm>
            <a:off x="1055440" y="2746663"/>
            <a:ext cx="979308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sz="3200" dirty="0">
                <a:solidFill>
                  <a:schemeClr val="tx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3DMM</a:t>
            </a:r>
            <a:r>
              <a:rPr lang="zh-CN" altLang="en-US" sz="3200" dirty="0">
                <a:solidFill>
                  <a:schemeClr val="tx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能够捕捉到面部的静态特征，但对于动态表情和微妙的面部运动的建模能力有限，需要额外的模型来处理这种复杂性。</a:t>
            </a:r>
            <a:endParaRPr lang="en-US" altLang="zh-CN" sz="3200" b="1" dirty="0">
              <a:solidFill>
                <a:schemeClr val="tx1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3" name="文本占位符 1">
            <a:extLst>
              <a:ext uri="{FF2B5EF4-FFF2-40B4-BE49-F238E27FC236}">
                <a16:creationId xmlns:a16="http://schemas.microsoft.com/office/drawing/2014/main" id="{6DF9CF7D-D20F-4848-812C-11FD50E5B5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9944" y="278936"/>
            <a:ext cx="864096" cy="1008063"/>
          </a:xfrm>
        </p:spPr>
        <p:txBody>
          <a:bodyPr/>
          <a:lstStyle/>
          <a:p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14" name="文本占位符 2">
            <a:extLst>
              <a:ext uri="{FF2B5EF4-FFF2-40B4-BE49-F238E27FC236}">
                <a16:creationId xmlns:a16="http://schemas.microsoft.com/office/drawing/2014/main" id="{757562B1-C2EE-47E0-8CA6-2AB844B639D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437592" y="348250"/>
            <a:ext cx="4586400" cy="496824"/>
          </a:xfrm>
        </p:spPr>
        <p:txBody>
          <a:bodyPr>
            <a:normAutofit fontScale="92500" lnSpcReduction="20000"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研究内容</a:t>
            </a:r>
          </a:p>
        </p:txBody>
      </p:sp>
      <p:sp>
        <p:nvSpPr>
          <p:cNvPr id="15" name="Text Box 11">
            <a:extLst>
              <a:ext uri="{FF2B5EF4-FFF2-40B4-BE49-F238E27FC236}">
                <a16:creationId xmlns:a16="http://schemas.microsoft.com/office/drawing/2014/main" id="{E3202496-BB83-4BDE-8BB4-A40F1C7C6E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72676" y="578616"/>
            <a:ext cx="1400629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r" eaLnBrk="0" hangingPunct="0"/>
            <a:r>
              <a:rPr lang="en-US" altLang="zh-CN" sz="2000" b="1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/</a:t>
            </a:r>
            <a:r>
              <a:rPr lang="zh-CN" altLang="en-US" sz="2000" b="1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光线追踪</a:t>
            </a:r>
            <a:endParaRPr lang="en-US" altLang="zh-CN" sz="2000" b="1" dirty="0">
              <a:solidFill>
                <a:schemeClr val="bg1">
                  <a:lumMod val="9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52814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285"/>
    </mc:Choice>
    <mc:Fallback xmlns="">
      <p:transition spd="slow" advTm="28285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85000" lnSpcReduction="20000"/>
          </a:bodyPr>
          <a:lstStyle/>
          <a:p>
            <a:r>
              <a:rPr lang="zh-CN" altLang="en-US" dirty="0"/>
              <a:t>研究内容</a:t>
            </a:r>
          </a:p>
        </p:txBody>
      </p:sp>
      <p:sp>
        <p:nvSpPr>
          <p:cNvPr id="5" name="矩形 4"/>
          <p:cNvSpPr/>
          <p:nvPr/>
        </p:nvSpPr>
        <p:spPr>
          <a:xfrm>
            <a:off x="3287688" y="533700"/>
            <a:ext cx="5040560" cy="4818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6700" indent="-266700" algn="ctr">
              <a:lnSpc>
                <a:spcPct val="150000"/>
              </a:lnSpc>
            </a:pPr>
            <a:r>
              <a:rPr lang="zh-CN" altLang="en-US" sz="2000" b="1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连续动画帧的中轴提取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73BEC20-3C08-4E54-813A-2806C9E5D6EE}"/>
              </a:ext>
            </a:extLst>
          </p:cNvPr>
          <p:cNvSpPr txBox="1"/>
          <p:nvPr/>
        </p:nvSpPr>
        <p:spPr>
          <a:xfrm>
            <a:off x="263352" y="6248140"/>
            <a:ext cx="103885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</a:rPr>
              <a:t>有一个参考帧（</a:t>
            </a:r>
            <a:r>
              <a:rPr lang="en-US" altLang="zh-CN" sz="1400" dirty="0">
                <a:latin typeface="宋体" panose="02010600030101010101" pitchFamily="2" charset="-122"/>
                <a:ea typeface="宋体" panose="02010600030101010101" pitchFamily="2" charset="-122"/>
              </a:rPr>
              <a:t>reference mesh</a:t>
            </a: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</a:rPr>
              <a:t>）和这个参考帧针对应的中轴变换，怎么计算参考帧变换之后对应的中轴。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8749D03-0662-C925-5720-1251188647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414" y="1618064"/>
            <a:ext cx="8252460" cy="435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0334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458DD99D-2D32-46C5-A92A-E3AD2A5450D8}"/>
              </a:ext>
            </a:extLst>
          </p:cNvPr>
          <p:cNvSpPr txBox="1"/>
          <p:nvPr/>
        </p:nvSpPr>
        <p:spPr>
          <a:xfrm>
            <a:off x="891992" y="1340768"/>
            <a:ext cx="430117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>
                <a:latin typeface="宋体" panose="02010600030101010101" pitchFamily="2" charset="-122"/>
                <a:ea typeface="宋体" panose="02010600030101010101" pitchFamily="2" charset="-122"/>
              </a:rPr>
              <a:t>目前存在的问题：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0D6BE30-A511-4795-B5BF-ACCDD0AEB7B1}"/>
              </a:ext>
            </a:extLst>
          </p:cNvPr>
          <p:cNvSpPr txBox="1"/>
          <p:nvPr/>
        </p:nvSpPr>
        <p:spPr>
          <a:xfrm>
            <a:off x="1055440" y="2746663"/>
            <a:ext cx="979308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3200" dirty="0">
                <a:latin typeface="宋体" panose="02010600030101010101" pitchFamily="2" charset="-122"/>
                <a:ea typeface="宋体" panose="02010600030101010101" pitchFamily="2" charset="-122"/>
              </a:rPr>
              <a:t>使用非线性优化的方法计算每个中轴球球心和半径，时间复杂度较高。</a:t>
            </a:r>
            <a:endParaRPr lang="en-US" altLang="zh-CN" sz="3200" b="1" dirty="0">
              <a:latin typeface="宋体" panose="02010600030101010101" pitchFamily="2" charset="-122"/>
              <a:ea typeface="宋体" panose="02010600030101010101" pitchFamily="2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3" name="文本占位符 1">
            <a:extLst>
              <a:ext uri="{FF2B5EF4-FFF2-40B4-BE49-F238E27FC236}">
                <a16:creationId xmlns:a16="http://schemas.microsoft.com/office/drawing/2014/main" id="{6DF9CF7D-D20F-4848-812C-11FD50E5B5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9944" y="278936"/>
            <a:ext cx="864096" cy="1008063"/>
          </a:xfrm>
        </p:spPr>
        <p:txBody>
          <a:bodyPr/>
          <a:lstStyle/>
          <a:p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14" name="文本占位符 2">
            <a:extLst>
              <a:ext uri="{FF2B5EF4-FFF2-40B4-BE49-F238E27FC236}">
                <a16:creationId xmlns:a16="http://schemas.microsoft.com/office/drawing/2014/main" id="{757562B1-C2EE-47E0-8CA6-2AB844B639D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437592" y="348250"/>
            <a:ext cx="4586400" cy="496824"/>
          </a:xfrm>
        </p:spPr>
        <p:txBody>
          <a:bodyPr>
            <a:normAutofit fontScale="85000" lnSpcReduction="20000"/>
          </a:bodyPr>
          <a:lstStyle/>
          <a:p>
            <a:r>
              <a:rPr lang="zh-CN" altLang="en-US" dirty="0"/>
              <a:t>研究内容</a:t>
            </a:r>
          </a:p>
        </p:txBody>
      </p:sp>
      <p:sp>
        <p:nvSpPr>
          <p:cNvPr id="15" name="Text Box 11">
            <a:extLst>
              <a:ext uri="{FF2B5EF4-FFF2-40B4-BE49-F238E27FC236}">
                <a16:creationId xmlns:a16="http://schemas.microsoft.com/office/drawing/2014/main" id="{E3202496-BB83-4BDE-8BB4-A40F1C7C6E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72676" y="578616"/>
            <a:ext cx="4999588" cy="481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266700" indent="-266700" algn="ctr">
              <a:lnSpc>
                <a:spcPct val="150000"/>
              </a:lnSpc>
            </a:pPr>
            <a:r>
              <a:rPr lang="zh-CN" altLang="en-US" sz="2000" b="1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连续动画帧的中轴提取</a:t>
            </a:r>
          </a:p>
        </p:txBody>
      </p:sp>
    </p:spTree>
    <p:extLst>
      <p:ext uri="{BB962C8B-B14F-4D97-AF65-F5344CB8AC3E}">
        <p14:creationId xmlns:p14="http://schemas.microsoft.com/office/powerpoint/2010/main" val="1438951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927"/>
    </mc:Choice>
    <mc:Fallback xmlns="">
      <p:transition spd="slow" advTm="48927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02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工作进展</a:t>
            </a: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F5DAF43-6B75-4517-9E85-5D936B49D636}"/>
              </a:ext>
            </a:extLst>
          </p:cNvPr>
          <p:cNvSpPr/>
          <p:nvPr/>
        </p:nvSpPr>
        <p:spPr>
          <a:xfrm>
            <a:off x="3503712" y="582912"/>
            <a:ext cx="234872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>
                <a:solidFill>
                  <a:schemeClr val="bg1">
                    <a:lumMod val="95000"/>
                  </a:schemeClr>
                </a:solidFill>
              </a:rPr>
              <a:t>/</a:t>
            </a:r>
            <a:r>
              <a:rPr lang="zh-CN" altLang="en-US" sz="2000" b="1" dirty="0">
                <a:solidFill>
                  <a:schemeClr val="bg1">
                    <a:lumMod val="95000"/>
                  </a:schemeClr>
                </a:solidFill>
              </a:rPr>
              <a:t>中轴的提取与简化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D4E2CD1-096D-4DAE-BA10-0CAE0B37E39F}"/>
              </a:ext>
            </a:extLst>
          </p:cNvPr>
          <p:cNvSpPr txBox="1"/>
          <p:nvPr/>
        </p:nvSpPr>
        <p:spPr>
          <a:xfrm>
            <a:off x="5159896" y="2564904"/>
            <a:ext cx="74497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CAD</a:t>
            </a:r>
            <a:r>
              <a:rPr lang="zh-CN" altLang="en-US" dirty="0"/>
              <a:t>模型的中轴提取，相比其他方法</a:t>
            </a:r>
            <a:endParaRPr lang="en-US" altLang="zh-CN" dirty="0"/>
          </a:p>
          <a:p>
            <a:pPr algn="ctr"/>
            <a:r>
              <a:rPr lang="zh-CN" altLang="en-US" dirty="0"/>
              <a:t>我们的方法能够保持锐边和锐角等特征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274978D-9EB1-420E-5792-5340DF4F90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237" y="1245552"/>
            <a:ext cx="5092776" cy="5538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514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1426"/>
    </mc:Choice>
    <mc:Fallback xmlns="">
      <p:transition spd="slow" advTm="61426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02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工作进展</a:t>
            </a: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F5DAF43-6B75-4517-9E85-5D936B49D636}"/>
              </a:ext>
            </a:extLst>
          </p:cNvPr>
          <p:cNvSpPr/>
          <p:nvPr/>
        </p:nvSpPr>
        <p:spPr>
          <a:xfrm>
            <a:off x="3503712" y="582912"/>
            <a:ext cx="234872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>
                <a:solidFill>
                  <a:schemeClr val="bg1">
                    <a:lumMod val="95000"/>
                  </a:schemeClr>
                </a:solidFill>
              </a:rPr>
              <a:t>/</a:t>
            </a:r>
            <a:r>
              <a:rPr lang="zh-CN" altLang="en-US" sz="2000" b="1" dirty="0">
                <a:solidFill>
                  <a:schemeClr val="bg1">
                    <a:lumMod val="95000"/>
                  </a:schemeClr>
                </a:solidFill>
              </a:rPr>
              <a:t>中轴的提取与简化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9A17C30-E690-429D-9A6E-765B9F4CB42B}"/>
              </a:ext>
            </a:extLst>
          </p:cNvPr>
          <p:cNvSpPr txBox="1"/>
          <p:nvPr/>
        </p:nvSpPr>
        <p:spPr>
          <a:xfrm>
            <a:off x="2747628" y="6090422"/>
            <a:ext cx="6552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存在锐边和锐角结构的非</a:t>
            </a:r>
            <a:r>
              <a:rPr lang="en-US" altLang="zh-CN" dirty="0"/>
              <a:t>CAD</a:t>
            </a:r>
            <a:r>
              <a:rPr lang="zh-CN" altLang="en-US" dirty="0"/>
              <a:t>模型，我们的方法也能保持特征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8772A9C-2C5F-4111-ACAC-4BA365F8883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81501"/>
            <a:ext cx="12192000" cy="3294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872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1426"/>
    </mc:Choice>
    <mc:Fallback xmlns="">
      <p:transition spd="slow" advTm="61426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02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工作进展</a:t>
            </a: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F5DAF43-6B75-4517-9E85-5D936B49D636}"/>
              </a:ext>
            </a:extLst>
          </p:cNvPr>
          <p:cNvSpPr/>
          <p:nvPr/>
        </p:nvSpPr>
        <p:spPr>
          <a:xfrm>
            <a:off x="3503712" y="582912"/>
            <a:ext cx="234872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>
                <a:solidFill>
                  <a:schemeClr val="bg1">
                    <a:lumMod val="95000"/>
                  </a:schemeClr>
                </a:solidFill>
              </a:rPr>
              <a:t>/</a:t>
            </a:r>
            <a:r>
              <a:rPr lang="zh-CN" altLang="en-US" sz="2000" b="1" dirty="0">
                <a:solidFill>
                  <a:schemeClr val="bg1">
                    <a:lumMod val="95000"/>
                  </a:schemeClr>
                </a:solidFill>
              </a:rPr>
              <a:t>中轴的提取与简化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9A17C30-E690-429D-9A6E-765B9F4CB42B}"/>
              </a:ext>
            </a:extLst>
          </p:cNvPr>
          <p:cNvSpPr txBox="1"/>
          <p:nvPr/>
        </p:nvSpPr>
        <p:spPr>
          <a:xfrm>
            <a:off x="5231904" y="3062882"/>
            <a:ext cx="65527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（</a:t>
            </a:r>
            <a:r>
              <a:rPr lang="en-US" altLang="zh-CN" dirty="0"/>
              <a:t>a</a:t>
            </a:r>
            <a:r>
              <a:rPr lang="zh-CN" altLang="en-US" dirty="0"/>
              <a:t>）初始中轴的拓扑</a:t>
            </a:r>
            <a:r>
              <a:rPr lang="en-US" altLang="zh-CN" dirty="0"/>
              <a:t>(b)</a:t>
            </a:r>
            <a:r>
              <a:rPr lang="zh-CN" altLang="en-US" dirty="0"/>
              <a:t>初始中轴的包络</a:t>
            </a:r>
            <a:endParaRPr lang="en-US" altLang="zh-CN" dirty="0"/>
          </a:p>
          <a:p>
            <a:pPr algn="ctr"/>
            <a:r>
              <a:rPr lang="zh-CN" altLang="en-US" dirty="0"/>
              <a:t>（</a:t>
            </a:r>
            <a:r>
              <a:rPr lang="en-US" altLang="zh-CN" dirty="0"/>
              <a:t>c</a:t>
            </a:r>
            <a:r>
              <a:rPr lang="zh-CN" altLang="en-US" dirty="0"/>
              <a:t>）简化后中轴的拓扑（</a:t>
            </a:r>
            <a:r>
              <a:rPr lang="en-US" altLang="zh-CN" dirty="0"/>
              <a:t>d</a:t>
            </a:r>
            <a:r>
              <a:rPr lang="zh-CN" altLang="en-US" dirty="0"/>
              <a:t>）简化后中轴的包络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93D61E8-484D-62E1-7158-C0C9496B42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344" y="1161017"/>
            <a:ext cx="4799187" cy="5501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90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1426"/>
    </mc:Choice>
    <mc:Fallback xmlns="">
      <p:transition spd="slow" advTm="61426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02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工作进展</a:t>
            </a: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F5DAF43-6B75-4517-9E85-5D936B49D636}"/>
              </a:ext>
            </a:extLst>
          </p:cNvPr>
          <p:cNvSpPr/>
          <p:nvPr/>
        </p:nvSpPr>
        <p:spPr>
          <a:xfrm>
            <a:off x="3503712" y="582912"/>
            <a:ext cx="234872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>
                <a:solidFill>
                  <a:schemeClr val="bg1">
                    <a:lumMod val="95000"/>
                  </a:schemeClr>
                </a:solidFill>
              </a:rPr>
              <a:t>/</a:t>
            </a:r>
            <a:r>
              <a:rPr lang="zh-CN" altLang="en-US" sz="2000" b="1" dirty="0">
                <a:solidFill>
                  <a:schemeClr val="bg1">
                    <a:lumMod val="95000"/>
                  </a:schemeClr>
                </a:solidFill>
              </a:rPr>
              <a:t>中轴的提取与简化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9A17C30-E690-429D-9A6E-765B9F4CB42B}"/>
              </a:ext>
            </a:extLst>
          </p:cNvPr>
          <p:cNvSpPr txBox="1"/>
          <p:nvPr/>
        </p:nvSpPr>
        <p:spPr>
          <a:xfrm>
            <a:off x="3539716" y="6141298"/>
            <a:ext cx="5112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Ours</a:t>
            </a:r>
            <a:r>
              <a:rPr lang="zh-CN" altLang="zh-CN" dirty="0"/>
              <a:t>、</a:t>
            </a:r>
            <a:r>
              <a:rPr lang="en-US" altLang="zh-CN" dirty="0"/>
              <a:t>QMAT</a:t>
            </a:r>
            <a:r>
              <a:rPr lang="zh-CN" altLang="zh-CN" dirty="0"/>
              <a:t>、</a:t>
            </a:r>
            <a:r>
              <a:rPr lang="en-US" altLang="zh-CN" dirty="0"/>
              <a:t>QMAT+</a:t>
            </a:r>
            <a:r>
              <a:rPr lang="zh-CN" altLang="zh-CN" dirty="0"/>
              <a:t>的</a:t>
            </a:r>
            <a:r>
              <a:rPr lang="en-US" altLang="zh-CN" dirty="0" err="1"/>
              <a:t>Hausdoff</a:t>
            </a:r>
            <a:r>
              <a:rPr lang="zh-CN" altLang="zh-CN" dirty="0"/>
              <a:t>距离对比</a:t>
            </a:r>
            <a:endParaRPr lang="zh-CN" altLang="en-US" dirty="0"/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229709B0-06C6-4CF7-8FF6-187DE554C26F}"/>
              </a:ext>
            </a:extLst>
          </p:cNvPr>
          <p:cNvGraphicFramePr>
            <a:graphicFrameLocks noGrp="1"/>
          </p:cNvGraphicFramePr>
          <p:nvPr/>
        </p:nvGraphicFramePr>
        <p:xfrm>
          <a:off x="1991544" y="1772818"/>
          <a:ext cx="8352928" cy="388841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88232">
                  <a:extLst>
                    <a:ext uri="{9D8B030D-6E8A-4147-A177-3AD203B41FA5}">
                      <a16:colId xmlns:a16="http://schemas.microsoft.com/office/drawing/2014/main" val="1005023583"/>
                    </a:ext>
                  </a:extLst>
                </a:gridCol>
                <a:gridCol w="2088232">
                  <a:extLst>
                    <a:ext uri="{9D8B030D-6E8A-4147-A177-3AD203B41FA5}">
                      <a16:colId xmlns:a16="http://schemas.microsoft.com/office/drawing/2014/main" val="2526685997"/>
                    </a:ext>
                  </a:extLst>
                </a:gridCol>
                <a:gridCol w="2088232">
                  <a:extLst>
                    <a:ext uri="{9D8B030D-6E8A-4147-A177-3AD203B41FA5}">
                      <a16:colId xmlns:a16="http://schemas.microsoft.com/office/drawing/2014/main" val="3462339937"/>
                    </a:ext>
                  </a:extLst>
                </a:gridCol>
                <a:gridCol w="2088232">
                  <a:extLst>
                    <a:ext uri="{9D8B030D-6E8A-4147-A177-3AD203B41FA5}">
                      <a16:colId xmlns:a16="http://schemas.microsoft.com/office/drawing/2014/main" val="1978067277"/>
                    </a:ext>
                  </a:extLst>
                </a:gridCol>
              </a:tblGrid>
              <a:tr h="555488">
                <a:tc>
                  <a:txBody>
                    <a:bodyPr/>
                    <a:lstStyle/>
                    <a:p>
                      <a:pPr algn="l">
                        <a:lnSpc>
                          <a:spcPts val="1150"/>
                        </a:lnSpc>
                        <a:spcBef>
                          <a:spcPts val="410"/>
                        </a:spcBef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</a:rPr>
                        <a:t> 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150"/>
                        </a:lnSpc>
                        <a:spcBef>
                          <a:spcPts val="410"/>
                        </a:spcBef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Ours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150"/>
                        </a:lnSpc>
                        <a:spcBef>
                          <a:spcPts val="410"/>
                        </a:spcBef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QMAT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150"/>
                        </a:lnSpc>
                        <a:spcBef>
                          <a:spcPts val="410"/>
                        </a:spcBef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</a:rPr>
                        <a:t>QMAT+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5429013"/>
                  </a:ext>
                </a:extLst>
              </a:tr>
              <a:tr h="555488">
                <a:tc>
                  <a:txBody>
                    <a:bodyPr/>
                    <a:lstStyle/>
                    <a:p>
                      <a:pPr algn="l">
                        <a:lnSpc>
                          <a:spcPts val="1150"/>
                        </a:lnSpc>
                        <a:spcBef>
                          <a:spcPts val="410"/>
                        </a:spcBef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</a:rPr>
                        <a:t>armadillo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150"/>
                        </a:lnSpc>
                        <a:spcBef>
                          <a:spcPts val="410"/>
                        </a:spcBef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0.013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150"/>
                        </a:lnSpc>
                        <a:spcBef>
                          <a:spcPts val="410"/>
                        </a:spcBef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0.019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150"/>
                        </a:lnSpc>
                        <a:spcBef>
                          <a:spcPts val="410"/>
                        </a:spcBef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</a:rPr>
                        <a:t>0.017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26057477"/>
                  </a:ext>
                </a:extLst>
              </a:tr>
              <a:tr h="555488">
                <a:tc>
                  <a:txBody>
                    <a:bodyPr/>
                    <a:lstStyle/>
                    <a:p>
                      <a:pPr algn="l">
                        <a:lnSpc>
                          <a:spcPts val="1150"/>
                        </a:lnSpc>
                        <a:spcBef>
                          <a:spcPts val="410"/>
                        </a:spcBef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</a:rPr>
                        <a:t>cow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150"/>
                        </a:lnSpc>
                        <a:spcBef>
                          <a:spcPts val="410"/>
                        </a:spcBef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0.015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150"/>
                        </a:lnSpc>
                        <a:spcBef>
                          <a:spcPts val="410"/>
                        </a:spcBef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0.036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150"/>
                        </a:lnSpc>
                        <a:spcBef>
                          <a:spcPts val="410"/>
                        </a:spcBef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0.031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18311940"/>
                  </a:ext>
                </a:extLst>
              </a:tr>
              <a:tr h="555488">
                <a:tc>
                  <a:txBody>
                    <a:bodyPr/>
                    <a:lstStyle/>
                    <a:p>
                      <a:pPr algn="l">
                        <a:lnSpc>
                          <a:spcPts val="1150"/>
                        </a:lnSpc>
                        <a:spcBef>
                          <a:spcPts val="410"/>
                        </a:spcBef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dolphin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150"/>
                        </a:lnSpc>
                        <a:spcBef>
                          <a:spcPts val="410"/>
                        </a:spcBef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0.025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150"/>
                        </a:lnSpc>
                        <a:spcBef>
                          <a:spcPts val="410"/>
                        </a:spcBef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0.041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150"/>
                        </a:lnSpc>
                        <a:spcBef>
                          <a:spcPts val="410"/>
                        </a:spcBef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0.037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73357547"/>
                  </a:ext>
                </a:extLst>
              </a:tr>
              <a:tr h="555488">
                <a:tc>
                  <a:txBody>
                    <a:bodyPr/>
                    <a:lstStyle/>
                    <a:p>
                      <a:pPr algn="l">
                        <a:lnSpc>
                          <a:spcPts val="1150"/>
                        </a:lnSpc>
                        <a:spcBef>
                          <a:spcPts val="410"/>
                        </a:spcBef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elephant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150"/>
                        </a:lnSpc>
                        <a:spcBef>
                          <a:spcPts val="410"/>
                        </a:spcBef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0.009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150"/>
                        </a:lnSpc>
                        <a:spcBef>
                          <a:spcPts val="410"/>
                        </a:spcBef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0.023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150"/>
                        </a:lnSpc>
                        <a:spcBef>
                          <a:spcPts val="410"/>
                        </a:spcBef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0.017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81136692"/>
                  </a:ext>
                </a:extLst>
              </a:tr>
              <a:tr h="555488">
                <a:tc>
                  <a:txBody>
                    <a:bodyPr/>
                    <a:lstStyle/>
                    <a:p>
                      <a:pPr algn="l">
                        <a:lnSpc>
                          <a:spcPts val="1150"/>
                        </a:lnSpc>
                        <a:spcBef>
                          <a:spcPts val="410"/>
                        </a:spcBef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fandisk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150"/>
                        </a:lnSpc>
                        <a:spcBef>
                          <a:spcPts val="410"/>
                        </a:spcBef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0.011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150"/>
                        </a:lnSpc>
                        <a:spcBef>
                          <a:spcPts val="410"/>
                        </a:spcBef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0.028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150"/>
                        </a:lnSpc>
                        <a:spcBef>
                          <a:spcPts val="410"/>
                        </a:spcBef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0.024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40284934"/>
                  </a:ext>
                </a:extLst>
              </a:tr>
              <a:tr h="555488">
                <a:tc>
                  <a:txBody>
                    <a:bodyPr/>
                    <a:lstStyle/>
                    <a:p>
                      <a:pPr algn="l">
                        <a:lnSpc>
                          <a:spcPts val="1150"/>
                        </a:lnSpc>
                        <a:spcBef>
                          <a:spcPts val="410"/>
                        </a:spcBef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man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150"/>
                        </a:lnSpc>
                        <a:spcBef>
                          <a:spcPts val="410"/>
                        </a:spcBef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0.019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150"/>
                        </a:lnSpc>
                        <a:spcBef>
                          <a:spcPts val="410"/>
                        </a:spcBef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0.021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150"/>
                        </a:lnSpc>
                        <a:spcBef>
                          <a:spcPts val="410"/>
                        </a:spcBef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</a:rPr>
                        <a:t>0.019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076398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61714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1426"/>
    </mc:Choice>
    <mc:Fallback xmlns="">
      <p:transition spd="slow" advTm="61426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02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工作进展</a:t>
            </a: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F5DAF43-6B75-4517-9E85-5D936B49D636}"/>
              </a:ext>
            </a:extLst>
          </p:cNvPr>
          <p:cNvSpPr/>
          <p:nvPr/>
        </p:nvSpPr>
        <p:spPr>
          <a:xfrm>
            <a:off x="3503712" y="582912"/>
            <a:ext cx="363112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>
                <a:solidFill>
                  <a:schemeClr val="bg1">
                    <a:lumMod val="95000"/>
                  </a:schemeClr>
                </a:solidFill>
              </a:rPr>
              <a:t>/</a:t>
            </a:r>
            <a:r>
              <a:rPr lang="zh-CN" altLang="en-US" sz="2000" b="1" dirty="0">
                <a:solidFill>
                  <a:schemeClr val="bg1">
                    <a:lumMod val="95000"/>
                  </a:schemeClr>
                </a:solidFill>
              </a:rPr>
              <a:t>基于局部格林坐标的实时变形</a:t>
            </a:r>
          </a:p>
          <a:p>
            <a:endParaRPr lang="zh-CN" altLang="en-US" sz="2000" b="1" dirty="0">
              <a:solidFill>
                <a:schemeClr val="bg1">
                  <a:lumMod val="95000"/>
                </a:schemeClr>
              </a:solidFill>
            </a:endParaRPr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EC8D3856-05DD-43A9-9087-96E59C7EEE1A}"/>
              </a:ext>
            </a:extLst>
          </p:cNvPr>
          <p:cNvGrpSpPr/>
          <p:nvPr/>
        </p:nvGrpSpPr>
        <p:grpSpPr>
          <a:xfrm>
            <a:off x="5807968" y="2169000"/>
            <a:ext cx="6264696" cy="540000"/>
            <a:chOff x="4692664" y="2169000"/>
            <a:chExt cx="7380000" cy="1080000"/>
          </a:xfrm>
        </p:grpSpPr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6CAC81E0-7E43-58B2-6240-92BB6B932EB2}"/>
                </a:ext>
              </a:extLst>
            </p:cNvPr>
            <p:cNvSpPr/>
            <p:nvPr/>
          </p:nvSpPr>
          <p:spPr>
            <a:xfrm>
              <a:off x="4692664" y="2169000"/>
              <a:ext cx="1620000" cy="1080000"/>
            </a:xfrm>
            <a:prstGeom prst="rect">
              <a:avLst/>
            </a:prstGeom>
            <a:solidFill>
              <a:srgbClr val="4EA4D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dirty="0"/>
                <a:t>四面体化</a:t>
              </a:r>
            </a:p>
          </p:txBody>
        </p:sp>
        <p:cxnSp>
          <p:nvCxnSpPr>
            <p:cNvPr id="18" name="直接箭头连接符 17">
              <a:extLst>
                <a:ext uri="{FF2B5EF4-FFF2-40B4-BE49-F238E27FC236}">
                  <a16:creationId xmlns:a16="http://schemas.microsoft.com/office/drawing/2014/main" id="{897713EA-75F2-4DA1-543C-5320AFC2BF33}"/>
                </a:ext>
              </a:extLst>
            </p:cNvPr>
            <p:cNvCxnSpPr>
              <a:cxnSpLocks/>
              <a:stCxn id="17" idx="3"/>
              <a:endCxn id="19" idx="1"/>
            </p:cNvCxnSpPr>
            <p:nvPr/>
          </p:nvCxnSpPr>
          <p:spPr>
            <a:xfrm flipV="1">
              <a:off x="6312664" y="2705700"/>
              <a:ext cx="1440000" cy="33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C11CDF22-E365-163A-607E-117553C2F2FF}"/>
                </a:ext>
              </a:extLst>
            </p:cNvPr>
            <p:cNvSpPr/>
            <p:nvPr/>
          </p:nvSpPr>
          <p:spPr>
            <a:xfrm>
              <a:off x="7752664" y="2169000"/>
              <a:ext cx="1440000" cy="1073400"/>
            </a:xfrm>
            <a:prstGeom prst="rect">
              <a:avLst/>
            </a:prstGeom>
            <a:solidFill>
              <a:srgbClr val="4EA4D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dirty="0"/>
                <a:t>局部区域构建</a:t>
              </a: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30AAAA21-E3D7-F697-C3DA-08743D6D52F1}"/>
                </a:ext>
              </a:extLst>
            </p:cNvPr>
            <p:cNvSpPr/>
            <p:nvPr/>
          </p:nvSpPr>
          <p:spPr>
            <a:xfrm>
              <a:off x="10632664" y="2175600"/>
              <a:ext cx="1440000" cy="1073400"/>
            </a:xfrm>
            <a:prstGeom prst="rect">
              <a:avLst/>
            </a:prstGeom>
            <a:solidFill>
              <a:srgbClr val="4EA4D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dirty="0"/>
                <a:t>计算权值</a:t>
              </a:r>
            </a:p>
          </p:txBody>
        </p:sp>
        <p:cxnSp>
          <p:nvCxnSpPr>
            <p:cNvPr id="21" name="直接箭头连接符 20">
              <a:extLst>
                <a:ext uri="{FF2B5EF4-FFF2-40B4-BE49-F238E27FC236}">
                  <a16:creationId xmlns:a16="http://schemas.microsoft.com/office/drawing/2014/main" id="{47F02C1F-F0B6-9FE2-C75E-513AD034C8BC}"/>
                </a:ext>
              </a:extLst>
            </p:cNvPr>
            <p:cNvCxnSpPr>
              <a:cxnSpLocks/>
              <a:endCxn id="20" idx="1"/>
            </p:cNvCxnSpPr>
            <p:nvPr/>
          </p:nvCxnSpPr>
          <p:spPr>
            <a:xfrm>
              <a:off x="9192664" y="2705700"/>
              <a:ext cx="1440000" cy="66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文本框 24">
            <a:extLst>
              <a:ext uri="{FF2B5EF4-FFF2-40B4-BE49-F238E27FC236}">
                <a16:creationId xmlns:a16="http://schemas.microsoft.com/office/drawing/2014/main" id="{6495E775-EB44-2B70-B880-FCFFB82D45F8}"/>
              </a:ext>
            </a:extLst>
          </p:cNvPr>
          <p:cNvSpPr txBox="1"/>
          <p:nvPr/>
        </p:nvSpPr>
        <p:spPr>
          <a:xfrm>
            <a:off x="6096000" y="3068960"/>
            <a:ext cx="403244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四面体化：将</a:t>
            </a:r>
            <a:r>
              <a:rPr lang="en-US" altLang="zh-CN" dirty="0"/>
              <a:t>cage</a:t>
            </a:r>
            <a:r>
              <a:rPr lang="zh-CN" altLang="en-US" dirty="0"/>
              <a:t>从三角网格转换成四面体网格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局部区域构建：对需要驱动变形的每个顶点，定位这个顶点所在的四面体，然后往外扩展</a:t>
            </a:r>
            <a:r>
              <a:rPr lang="en-US" altLang="zh-CN" dirty="0"/>
              <a:t>K</a:t>
            </a:r>
            <a:r>
              <a:rPr lang="zh-CN" altLang="en-US" dirty="0"/>
              <a:t>次构成一个局部区域。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计算权值：每个顶点有自己的局部</a:t>
            </a:r>
            <a:r>
              <a:rPr lang="en-US" altLang="zh-CN" dirty="0"/>
              <a:t>cage,</a:t>
            </a:r>
            <a:r>
              <a:rPr lang="zh-CN" altLang="en-US" dirty="0"/>
              <a:t>计算这个局部</a:t>
            </a:r>
            <a:r>
              <a:rPr lang="en-US" altLang="zh-CN" dirty="0"/>
              <a:t>cage</a:t>
            </a:r>
            <a:r>
              <a:rPr lang="zh-CN" altLang="en-US" dirty="0"/>
              <a:t>的权值。后面使用这个局部的</a:t>
            </a:r>
            <a:r>
              <a:rPr lang="en-US" altLang="zh-CN" dirty="0"/>
              <a:t>cage</a:t>
            </a:r>
            <a:r>
              <a:rPr lang="zh-CN" altLang="en-US" dirty="0"/>
              <a:t>驱动这个顶点变形。</a:t>
            </a:r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2A673793-9E25-9822-A09A-CF46D4F20A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69000"/>
            <a:ext cx="5589270" cy="448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216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1426"/>
    </mc:Choice>
    <mc:Fallback xmlns="">
      <p:transition spd="slow" advTm="61426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02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工作进展</a:t>
            </a: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F5DAF43-6B75-4517-9E85-5D936B49D636}"/>
              </a:ext>
            </a:extLst>
          </p:cNvPr>
          <p:cNvSpPr/>
          <p:nvPr/>
        </p:nvSpPr>
        <p:spPr>
          <a:xfrm>
            <a:off x="3503712" y="582912"/>
            <a:ext cx="363112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>
                <a:solidFill>
                  <a:schemeClr val="bg1">
                    <a:lumMod val="95000"/>
                  </a:schemeClr>
                </a:solidFill>
              </a:rPr>
              <a:t>/</a:t>
            </a:r>
            <a:r>
              <a:rPr lang="zh-CN" altLang="en-US" sz="2000" b="1" dirty="0">
                <a:solidFill>
                  <a:schemeClr val="bg1">
                    <a:lumMod val="95000"/>
                  </a:schemeClr>
                </a:solidFill>
              </a:rPr>
              <a:t>基于局部格林坐标的实时变形</a:t>
            </a:r>
          </a:p>
          <a:p>
            <a:endParaRPr lang="zh-CN" altLang="en-US" sz="20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6495E775-EB44-2B70-B880-FCFFB82D45F8}"/>
              </a:ext>
            </a:extLst>
          </p:cNvPr>
          <p:cNvSpPr txBox="1"/>
          <p:nvPr/>
        </p:nvSpPr>
        <p:spPr>
          <a:xfrm>
            <a:off x="1077132" y="5278058"/>
            <a:ext cx="4287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Green Coordinates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A33CE35-EBB3-499E-B789-E2F5535652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992" y="1286999"/>
            <a:ext cx="4657725" cy="37338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1510AE1F-3934-73AD-7F4B-D410CCFE99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2024" y="1286999"/>
            <a:ext cx="4657725" cy="373380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CD325E1B-B552-CEF0-662F-09AAA61215AB}"/>
              </a:ext>
            </a:extLst>
          </p:cNvPr>
          <p:cNvSpPr txBox="1"/>
          <p:nvPr/>
        </p:nvSpPr>
        <p:spPr>
          <a:xfrm>
            <a:off x="6497164" y="5278058"/>
            <a:ext cx="4287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Local Green Coordinates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71258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1426"/>
    </mc:Choice>
    <mc:Fallback xmlns="">
      <p:transition spd="slow" advTm="61426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02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工作进展</a:t>
            </a: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F5DAF43-6B75-4517-9E85-5D936B49D636}"/>
              </a:ext>
            </a:extLst>
          </p:cNvPr>
          <p:cNvSpPr/>
          <p:nvPr/>
        </p:nvSpPr>
        <p:spPr>
          <a:xfrm>
            <a:off x="3503712" y="582912"/>
            <a:ext cx="363112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>
                <a:solidFill>
                  <a:schemeClr val="bg1">
                    <a:lumMod val="95000"/>
                  </a:schemeClr>
                </a:solidFill>
              </a:rPr>
              <a:t>/</a:t>
            </a:r>
            <a:r>
              <a:rPr lang="zh-CN" altLang="en-US" sz="2000" b="1" dirty="0">
                <a:solidFill>
                  <a:schemeClr val="bg1">
                    <a:lumMod val="95000"/>
                  </a:schemeClr>
                </a:solidFill>
              </a:rPr>
              <a:t>基于局部格林坐标的实时变形</a:t>
            </a:r>
          </a:p>
          <a:p>
            <a:endParaRPr lang="zh-CN" altLang="en-US" sz="2000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7FEF86B-0166-A099-1463-625BD0A8A5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7252" y="1628800"/>
            <a:ext cx="4957496" cy="41422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538A5A1B-959E-1D1B-D407-F112F7C40312}"/>
              </a:ext>
            </a:extLst>
          </p:cNvPr>
          <p:cNvSpPr txBox="1"/>
          <p:nvPr/>
        </p:nvSpPr>
        <p:spPr>
          <a:xfrm>
            <a:off x="4331804" y="6090422"/>
            <a:ext cx="3384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Maya</a:t>
            </a:r>
            <a:r>
              <a:rPr lang="zh-CN" altLang="en-US" dirty="0"/>
              <a:t>插件实时编辑</a:t>
            </a:r>
          </a:p>
        </p:txBody>
      </p:sp>
    </p:spTree>
    <p:extLst>
      <p:ext uri="{BB962C8B-B14F-4D97-AF65-F5344CB8AC3E}">
        <p14:creationId xmlns:p14="http://schemas.microsoft.com/office/powerpoint/2010/main" val="1466868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1426"/>
    </mc:Choice>
    <mc:Fallback xmlns="">
      <p:transition spd="slow" advTm="61426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PART  01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PART  02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PART  03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7"/>
          </p:nvPr>
        </p:nvSpPr>
        <p:spPr>
          <a:xfrm>
            <a:off x="7392144" y="1885469"/>
            <a:ext cx="3096344" cy="503237"/>
          </a:xfrm>
        </p:spPr>
        <p:txBody>
          <a:bodyPr/>
          <a:lstStyle/>
          <a:p>
            <a:r>
              <a:rPr lang="zh-CN" altLang="en-US" dirty="0"/>
              <a:t>研究内容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8"/>
          </p:nvPr>
        </p:nvSpPr>
        <p:spPr>
          <a:xfrm>
            <a:off x="7392144" y="2656557"/>
            <a:ext cx="3744416" cy="503237"/>
          </a:xfrm>
        </p:spPr>
        <p:txBody>
          <a:bodyPr/>
          <a:lstStyle/>
          <a:p>
            <a:r>
              <a:rPr lang="zh-CN" altLang="en-US" dirty="0"/>
              <a:t>工作进展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20"/>
          </p:nvPr>
        </p:nvSpPr>
        <p:spPr>
          <a:xfrm>
            <a:off x="7392144" y="3421159"/>
            <a:ext cx="3168352" cy="503237"/>
          </a:xfrm>
        </p:spPr>
        <p:txBody>
          <a:bodyPr/>
          <a:lstStyle/>
          <a:p>
            <a:r>
              <a:rPr lang="zh-CN" altLang="en-US" dirty="0"/>
              <a:t>现有成果</a:t>
            </a:r>
          </a:p>
        </p:txBody>
      </p:sp>
      <p:sp>
        <p:nvSpPr>
          <p:cNvPr id="5" name="文本占位符 3">
            <a:extLst>
              <a:ext uri="{FF2B5EF4-FFF2-40B4-BE49-F238E27FC236}">
                <a16:creationId xmlns:a16="http://schemas.microsoft.com/office/drawing/2014/main" id="{ED101971-9092-6CE3-CBEE-6881E2E72A6E}"/>
              </a:ext>
            </a:extLst>
          </p:cNvPr>
          <p:cNvSpPr txBox="1">
            <a:spLocks/>
          </p:cNvSpPr>
          <p:nvPr/>
        </p:nvSpPr>
        <p:spPr>
          <a:xfrm>
            <a:off x="5159896" y="4185761"/>
            <a:ext cx="2232248" cy="50323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1" kern="1200" baseline="0">
                <a:solidFill>
                  <a:srgbClr val="20517C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PART  04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6" name="文本占位符 10">
            <a:extLst>
              <a:ext uri="{FF2B5EF4-FFF2-40B4-BE49-F238E27FC236}">
                <a16:creationId xmlns:a16="http://schemas.microsoft.com/office/drawing/2014/main" id="{E5BE1FBF-A9E7-F6B0-7D66-884D4023B4EB}"/>
              </a:ext>
            </a:extLst>
          </p:cNvPr>
          <p:cNvSpPr txBox="1">
            <a:spLocks/>
          </p:cNvSpPr>
          <p:nvPr/>
        </p:nvSpPr>
        <p:spPr>
          <a:xfrm>
            <a:off x="7392144" y="4172789"/>
            <a:ext cx="3168352" cy="50323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1" kern="1200" baseline="0">
                <a:solidFill>
                  <a:srgbClr val="20517C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后续工作计划</a:t>
            </a:r>
          </a:p>
        </p:txBody>
      </p:sp>
    </p:spTree>
    <p:extLst>
      <p:ext uri="{BB962C8B-B14F-4D97-AF65-F5344CB8AC3E}">
        <p14:creationId xmlns:p14="http://schemas.microsoft.com/office/powerpoint/2010/main" val="32148767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02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工作进展</a:t>
            </a: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F5DAF43-6B75-4517-9E85-5D936B49D636}"/>
              </a:ext>
            </a:extLst>
          </p:cNvPr>
          <p:cNvSpPr/>
          <p:nvPr/>
        </p:nvSpPr>
        <p:spPr>
          <a:xfrm>
            <a:off x="3503712" y="582912"/>
            <a:ext cx="189987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>
                <a:solidFill>
                  <a:schemeClr val="bg1">
                    <a:lumMod val="95000"/>
                  </a:schemeClr>
                </a:solidFill>
              </a:rPr>
              <a:t>/</a:t>
            </a:r>
            <a:r>
              <a:rPr lang="zh-CN" altLang="en-US" sz="2000" b="1" dirty="0">
                <a:solidFill>
                  <a:schemeClr val="bg1">
                    <a:lumMod val="95000"/>
                  </a:schemeClr>
                </a:solidFill>
              </a:rPr>
              <a:t>人脸动作捕捉 </a:t>
            </a:r>
          </a:p>
          <a:p>
            <a:endParaRPr lang="zh-CN" altLang="en-US" sz="20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77D41FC5-7EE6-75BE-88CF-EBECB7AA3B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27648" y="165184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2049" name="Picture 1">
            <a:extLst>
              <a:ext uri="{FF2B5EF4-FFF2-40B4-BE49-F238E27FC236}">
                <a16:creationId xmlns:a16="http://schemas.microsoft.com/office/drawing/2014/main" id="{D6919316-0173-861A-BE84-ACCCDB209C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9702" y="1340768"/>
            <a:ext cx="9812596" cy="4458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3">
            <a:extLst>
              <a:ext uri="{FF2B5EF4-FFF2-40B4-BE49-F238E27FC236}">
                <a16:creationId xmlns:a16="http://schemas.microsoft.com/office/drawing/2014/main" id="{57C1F59D-CC6E-F9B4-2536-53040EF1D8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56548" y="5969540"/>
            <a:ext cx="649408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30480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实时表情捕捉的流程图。上：预处理步。下：运行时算法。</a:t>
            </a:r>
            <a:endParaRPr kumimoji="0" lang="zh-CN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9046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1426"/>
    </mc:Choice>
    <mc:Fallback xmlns="">
      <p:transition spd="slow" advTm="61426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02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工作进展</a:t>
            </a: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F5DAF43-6B75-4517-9E85-5D936B49D636}"/>
              </a:ext>
            </a:extLst>
          </p:cNvPr>
          <p:cNvSpPr/>
          <p:nvPr/>
        </p:nvSpPr>
        <p:spPr>
          <a:xfrm>
            <a:off x="3503712" y="582912"/>
            <a:ext cx="189987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>
                <a:solidFill>
                  <a:schemeClr val="bg1">
                    <a:lumMod val="95000"/>
                  </a:schemeClr>
                </a:solidFill>
              </a:rPr>
              <a:t>/</a:t>
            </a:r>
            <a:r>
              <a:rPr lang="zh-CN" altLang="en-US" sz="2000" b="1" dirty="0">
                <a:solidFill>
                  <a:schemeClr val="bg1">
                    <a:lumMod val="95000"/>
                  </a:schemeClr>
                </a:solidFill>
              </a:rPr>
              <a:t>人脸动作捕捉 </a:t>
            </a:r>
          </a:p>
          <a:p>
            <a:endParaRPr lang="zh-CN" altLang="en-US" sz="20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77D41FC5-7EE6-75BE-88CF-EBECB7AA3B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27648" y="165184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57C1F59D-CC6E-F9B4-2536-53040EF1D8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76773" y="5969540"/>
            <a:ext cx="625363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30480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低多边形</a:t>
            </a:r>
            <a:r>
              <a:rPr kumimoji="0" lang="en-US" altLang="zh-CN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blendshapes</a:t>
            </a:r>
            <a:r>
              <a:rPr kumimoji="0" lang="en-US" altLang="zh-CN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kumimoji="0" lang="zh-CN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上</a:t>
            </a:r>
            <a:r>
              <a:rPr kumimoji="0" lang="en-US" altLang="zh-CN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r>
              <a:rPr kumimoji="0" lang="zh-CN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转换为高多边形</a:t>
            </a:r>
            <a:r>
              <a:rPr kumimoji="0" lang="en-US" altLang="zh-CN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blendshapes</a:t>
            </a:r>
            <a:r>
              <a:rPr kumimoji="0" lang="en-US" altLang="zh-CN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kumimoji="0" lang="zh-CN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下</a:t>
            </a:r>
            <a:r>
              <a:rPr kumimoji="0" lang="en-US" altLang="zh-CN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endParaRPr kumimoji="0" lang="zh-CN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76F92928-0102-4235-6DB0-EA33FA2C3F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6981" y="1259625"/>
            <a:ext cx="9374022" cy="46723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92302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1426"/>
    </mc:Choice>
    <mc:Fallback xmlns="">
      <p:transition spd="slow" advTm="61426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02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工作进展</a:t>
            </a: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F5DAF43-6B75-4517-9E85-5D936B49D636}"/>
              </a:ext>
            </a:extLst>
          </p:cNvPr>
          <p:cNvSpPr/>
          <p:nvPr/>
        </p:nvSpPr>
        <p:spPr>
          <a:xfrm>
            <a:off x="3503712" y="582912"/>
            <a:ext cx="189987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>
                <a:solidFill>
                  <a:schemeClr val="bg1">
                    <a:lumMod val="95000"/>
                  </a:schemeClr>
                </a:solidFill>
              </a:rPr>
              <a:t>/</a:t>
            </a:r>
            <a:r>
              <a:rPr lang="zh-CN" altLang="en-US" sz="2000" b="1" dirty="0">
                <a:solidFill>
                  <a:schemeClr val="bg1">
                    <a:lumMod val="95000"/>
                  </a:schemeClr>
                </a:solidFill>
              </a:rPr>
              <a:t>人脸动作捕捉 </a:t>
            </a:r>
          </a:p>
          <a:p>
            <a:endParaRPr lang="zh-CN" altLang="en-US" sz="20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77D41FC5-7EE6-75BE-88CF-EBECB7AA3B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27648" y="165184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57C1F59D-CC6E-F9B4-2536-53040EF1D8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34040" y="5201669"/>
            <a:ext cx="233910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30480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dirty="0">
                <a:latin typeface="等线" panose="02010600030101010101" pitchFamily="2" charset="-122"/>
                <a:cs typeface="Times New Roman" panose="02020603050405020304" pitchFamily="18" charset="0"/>
              </a:rPr>
              <a:t>表情参数预测网络</a:t>
            </a:r>
            <a:endParaRPr kumimoji="0" lang="zh-CN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E6F36150-72A2-EAA6-78FC-FF78C17CEF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92867"/>
            <a:ext cx="12192000" cy="2472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935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1426"/>
    </mc:Choice>
    <mc:Fallback xmlns="">
      <p:transition spd="slow" advTm="61426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02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工作进展</a:t>
            </a: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F5DAF43-6B75-4517-9E85-5D936B49D636}"/>
              </a:ext>
            </a:extLst>
          </p:cNvPr>
          <p:cNvSpPr/>
          <p:nvPr/>
        </p:nvSpPr>
        <p:spPr>
          <a:xfrm>
            <a:off x="3503712" y="582912"/>
            <a:ext cx="189987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>
                <a:solidFill>
                  <a:schemeClr val="bg1">
                    <a:lumMod val="95000"/>
                  </a:schemeClr>
                </a:solidFill>
              </a:rPr>
              <a:t>/</a:t>
            </a:r>
            <a:r>
              <a:rPr lang="zh-CN" altLang="en-US" sz="2000" b="1" dirty="0">
                <a:solidFill>
                  <a:schemeClr val="bg1">
                    <a:lumMod val="95000"/>
                  </a:schemeClr>
                </a:solidFill>
              </a:rPr>
              <a:t>人脸动作捕捉 </a:t>
            </a:r>
          </a:p>
          <a:p>
            <a:endParaRPr lang="zh-CN" altLang="en-US" sz="20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77D41FC5-7EE6-75BE-88CF-EBECB7AA3B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27648" y="165184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F8BE92C2-2606-02E2-08FA-6EBE13D9006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60976"/>
            <a:ext cx="12192000" cy="3536048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5500636B-0B02-6B16-E5D8-C01DF1C664B0}"/>
              </a:ext>
            </a:extLst>
          </p:cNvPr>
          <p:cNvSpPr txBox="1"/>
          <p:nvPr/>
        </p:nvSpPr>
        <p:spPr>
          <a:xfrm>
            <a:off x="4395479" y="5373216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实验场景</a:t>
            </a:r>
            <a:r>
              <a:rPr lang="en-US" altLang="zh-CN" dirty="0"/>
              <a:t>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60730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1426"/>
    </mc:Choice>
    <mc:Fallback xmlns="">
      <p:transition spd="slow" advTm="61426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02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工作进展</a:t>
            </a: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F5DAF43-6B75-4517-9E85-5D936B49D636}"/>
              </a:ext>
            </a:extLst>
          </p:cNvPr>
          <p:cNvSpPr/>
          <p:nvPr/>
        </p:nvSpPr>
        <p:spPr>
          <a:xfrm>
            <a:off x="3503712" y="582912"/>
            <a:ext cx="189987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>
                <a:solidFill>
                  <a:schemeClr val="bg1">
                    <a:lumMod val="95000"/>
                  </a:schemeClr>
                </a:solidFill>
              </a:rPr>
              <a:t>/</a:t>
            </a:r>
            <a:r>
              <a:rPr lang="zh-CN" altLang="en-US" sz="2000" b="1" dirty="0">
                <a:solidFill>
                  <a:schemeClr val="bg1">
                    <a:lumMod val="95000"/>
                  </a:schemeClr>
                </a:solidFill>
              </a:rPr>
              <a:t>人脸动作捕捉 </a:t>
            </a:r>
          </a:p>
          <a:p>
            <a:endParaRPr lang="zh-CN" altLang="en-US" sz="20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77D41FC5-7EE6-75BE-88CF-EBECB7AA3B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27648" y="165184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500636B-0B02-6B16-E5D8-C01DF1C664B0}"/>
              </a:ext>
            </a:extLst>
          </p:cNvPr>
          <p:cNvSpPr txBox="1"/>
          <p:nvPr/>
        </p:nvSpPr>
        <p:spPr>
          <a:xfrm>
            <a:off x="4395479" y="5373216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实验场景</a:t>
            </a:r>
            <a:r>
              <a:rPr lang="en-US" altLang="zh-CN" dirty="0"/>
              <a:t>2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E816A55-D54F-92BA-D1C9-515EAF67EB0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5224"/>
            <a:ext cx="12192000" cy="3687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082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1426"/>
    </mc:Choice>
    <mc:Fallback xmlns="">
      <p:transition spd="slow" advTm="61426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02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工作进展</a:t>
            </a: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F5DAF43-6B75-4517-9E85-5D936B49D636}"/>
              </a:ext>
            </a:extLst>
          </p:cNvPr>
          <p:cNvSpPr/>
          <p:nvPr/>
        </p:nvSpPr>
        <p:spPr>
          <a:xfrm>
            <a:off x="3503712" y="582912"/>
            <a:ext cx="189987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>
                <a:solidFill>
                  <a:schemeClr val="bg1">
                    <a:lumMod val="95000"/>
                  </a:schemeClr>
                </a:solidFill>
              </a:rPr>
              <a:t>/</a:t>
            </a:r>
            <a:r>
              <a:rPr lang="zh-CN" altLang="en-US" sz="2000" b="1" dirty="0">
                <a:solidFill>
                  <a:schemeClr val="bg1">
                    <a:lumMod val="95000"/>
                  </a:schemeClr>
                </a:solidFill>
              </a:rPr>
              <a:t>人脸动作捕捉 </a:t>
            </a:r>
          </a:p>
          <a:p>
            <a:endParaRPr lang="zh-CN" altLang="en-US" sz="20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77D41FC5-7EE6-75BE-88CF-EBECB7AA3B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27648" y="165184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57C1F59D-CC6E-F9B4-2536-53040EF1D8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72374" y="6433402"/>
            <a:ext cx="326243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30480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dirty="0">
                <a:latin typeface="等线" panose="02010600030101010101" pitchFamily="2" charset="-122"/>
                <a:cs typeface="Times New Roman" panose="02020603050405020304" pitchFamily="18" charset="0"/>
              </a:rPr>
              <a:t>网络上下载的视频测试效果</a:t>
            </a:r>
            <a:endParaRPr kumimoji="0" lang="zh-CN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3">
            <a:hlinkClick r:id="" action="ppaction://media"/>
            <a:extLst>
              <a:ext uri="{FF2B5EF4-FFF2-40B4-BE49-F238E27FC236}">
                <a16:creationId xmlns:a16="http://schemas.microsoft.com/office/drawing/2014/main" id="{695606C8-EB08-FA92-9702-90F8B66170E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09842" y="1192580"/>
            <a:ext cx="7372316" cy="496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777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1426"/>
    </mc:Choice>
    <mc:Fallback xmlns="">
      <p:transition spd="slow" advTm="614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32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03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现有成果</a:t>
            </a: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77D41FC5-7EE6-75BE-88CF-EBECB7AA3B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27648" y="165184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EEFD199-8A57-1283-8321-E26AF5162C9F}"/>
              </a:ext>
            </a:extLst>
          </p:cNvPr>
          <p:cNvSpPr txBox="1"/>
          <p:nvPr/>
        </p:nvSpPr>
        <p:spPr>
          <a:xfrm>
            <a:off x="1487488" y="1556792"/>
            <a:ext cx="95770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400" kern="100" dirty="0">
                <a:effectLst/>
                <a:latin typeface="楷体" panose="02010609060101010101" pitchFamily="49" charset="-122"/>
                <a:ea typeface="宋体" panose="02010600030101010101" pitchFamily="2" charset="-122"/>
                <a:cs typeface="Times New Roman" panose="02020603050405020304" pitchFamily="18" charset="0"/>
              </a:rPr>
              <a:t>投稿</a:t>
            </a:r>
            <a:r>
              <a:rPr lang="en-US" altLang="zh-CN" sz="2400" kern="100" dirty="0">
                <a:effectLst/>
                <a:latin typeface="楷体" panose="02010609060101010101" pitchFamily="49" charset="-122"/>
                <a:ea typeface="宋体" panose="02010600030101010101" pitchFamily="2" charset="-122"/>
                <a:cs typeface="Times New Roman" panose="02020603050405020304" pitchFamily="18" charset="0"/>
              </a:rPr>
              <a:t>Graphical Models</a:t>
            </a:r>
            <a:r>
              <a:rPr lang="zh-CN" altLang="zh-CN" sz="2400" kern="100" dirty="0">
                <a:effectLst/>
                <a:latin typeface="楷体" panose="02010609060101010101" pitchFamily="49" charset="-122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2400" kern="100" dirty="0">
                <a:effectLst/>
                <a:latin typeface="楷体" panose="02010609060101010101" pitchFamily="49" charset="-122"/>
                <a:ea typeface="宋体" panose="02010600030101010101" pitchFamily="2" charset="-122"/>
                <a:cs typeface="Times New Roman" panose="02020603050405020304" pitchFamily="18" charset="0"/>
              </a:rPr>
              <a:t>CCF-B</a:t>
            </a:r>
            <a:r>
              <a:rPr lang="zh-CN" altLang="zh-CN" sz="2400" kern="100" dirty="0">
                <a:effectLst/>
                <a:latin typeface="楷体" panose="02010609060101010101" pitchFamily="49" charset="-122"/>
                <a:ea typeface="宋体" panose="02010600030101010101" pitchFamily="2" charset="-122"/>
                <a:cs typeface="Times New Roman" panose="02020603050405020304" pitchFamily="18" charset="0"/>
              </a:rPr>
              <a:t>）期刊</a:t>
            </a:r>
            <a:r>
              <a:rPr lang="zh-CN" altLang="en-US" sz="2400" kern="100" dirty="0">
                <a:effectLst/>
                <a:latin typeface="楷体" panose="02010609060101010101" pitchFamily="49" charset="-122"/>
                <a:ea typeface="宋体" panose="02010600030101010101" pitchFamily="2" charset="-122"/>
                <a:cs typeface="Times New Roman" panose="02020603050405020304" pitchFamily="18" charset="0"/>
              </a:rPr>
              <a:t>一篇，目前第二次审稿</a:t>
            </a:r>
            <a:endParaRPr lang="zh-CN" altLang="zh-CN" sz="2400" kern="100" dirty="0">
              <a:effectLst/>
              <a:latin typeface="楷体" panose="02010609060101010101" pitchFamily="49" charset="-122"/>
              <a:cs typeface="Times New Roman" panose="02020603050405020304" pitchFamily="18" charset="0"/>
            </a:endParaRPr>
          </a:p>
          <a:p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800664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1426"/>
    </mc:Choice>
    <mc:Fallback xmlns="">
      <p:transition spd="slow" advTm="61426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04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后续工作计划</a:t>
            </a: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77D41FC5-7EE6-75BE-88CF-EBECB7AA3B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27648" y="165184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EEFD199-8A57-1283-8321-E26AF5162C9F}"/>
              </a:ext>
            </a:extLst>
          </p:cNvPr>
          <p:cNvSpPr txBox="1"/>
          <p:nvPr/>
        </p:nvSpPr>
        <p:spPr>
          <a:xfrm>
            <a:off x="1487488" y="1556792"/>
            <a:ext cx="957706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2400" kern="100" dirty="0">
                <a:effectLst/>
                <a:latin typeface="宋体" panose="02010600030101010101" pitchFamily="2" charset="-122"/>
                <a:cs typeface="Times New Roman" panose="02020603050405020304" pitchFamily="18" charset="0"/>
              </a:rPr>
              <a:t>2024</a:t>
            </a:r>
            <a:r>
              <a:rPr lang="zh-CN" altLang="zh-CN" sz="2400" kern="100" dirty="0">
                <a:effectLst/>
                <a:latin typeface="楷体" panose="02010609060101010101" pitchFamily="49" charset="-122"/>
                <a:ea typeface="宋体" panose="02010600030101010101" pitchFamily="2" charset="-122"/>
                <a:cs typeface="Times New Roman" panose="02020603050405020304" pitchFamily="18" charset="0"/>
              </a:rPr>
              <a:t>年</a:t>
            </a:r>
            <a:r>
              <a:rPr lang="en-US" altLang="zh-CN" sz="2400" kern="100" dirty="0">
                <a:effectLst/>
                <a:latin typeface="楷体" panose="02010609060101010101" pitchFamily="49" charset="-122"/>
                <a:ea typeface="宋体" panose="02010600030101010101" pitchFamily="2" charset="-122"/>
                <a:cs typeface="Times New Roman" panose="02020603050405020304" pitchFamily="18" charset="0"/>
              </a:rPr>
              <a:t>02</a:t>
            </a:r>
            <a:r>
              <a:rPr lang="zh-CN" altLang="zh-CN" sz="2400" kern="100" dirty="0">
                <a:effectLst/>
                <a:latin typeface="楷体" panose="02010609060101010101" pitchFamily="49" charset="-122"/>
                <a:ea typeface="宋体" panose="02010600030101010101" pitchFamily="2" charset="-122"/>
                <a:cs typeface="Times New Roman" panose="02020603050405020304" pitchFamily="18" charset="0"/>
              </a:rPr>
              <a:t>月投稿</a:t>
            </a:r>
            <a:r>
              <a:rPr lang="en-US" altLang="zh-CN" sz="2400" u="none" strike="noStrike" kern="100" spc="0" dirty="0">
                <a:solidFill>
                  <a:srgbClr val="0563C1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  <a:hlinkClick r:id="rId2"/>
              </a:rPr>
              <a:t>Computer Graphics Forum</a:t>
            </a:r>
            <a:r>
              <a:rPr lang="zh-CN" altLang="zh-CN" sz="2400" kern="100" spc="-5" dirty="0">
                <a:effectLst/>
                <a:latin typeface="等线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2400" kern="100" dirty="0">
                <a:effectLst/>
                <a:latin typeface="宋体" panose="02010600030101010101" pitchFamily="2" charset="-122"/>
                <a:cs typeface="Times New Roman" panose="02020603050405020304" pitchFamily="18" charset="0"/>
              </a:rPr>
              <a:t>CCF-B</a:t>
            </a:r>
            <a:r>
              <a:rPr lang="zh-CN" altLang="zh-CN" sz="2400" kern="100" spc="-5" dirty="0">
                <a:effectLst/>
                <a:latin typeface="等线" panose="02010600030101010101" pitchFamily="2" charset="-122"/>
                <a:cs typeface="Times New Roman" panose="02020603050405020304" pitchFamily="18" charset="0"/>
              </a:rPr>
              <a:t>）</a:t>
            </a:r>
            <a:r>
              <a:rPr lang="zh-CN" altLang="zh-CN" sz="2400" kern="100" dirty="0">
                <a:effectLst/>
                <a:latin typeface="楷体" panose="02010609060101010101" pitchFamily="49" charset="-122"/>
                <a:ea typeface="宋体" panose="02010600030101010101" pitchFamily="2" charset="-122"/>
                <a:cs typeface="Times New Roman" panose="02020603050405020304" pitchFamily="18" charset="0"/>
              </a:rPr>
              <a:t>期刊</a:t>
            </a:r>
            <a:endParaRPr lang="zh-CN" altLang="zh-CN" sz="2400" kern="100" dirty="0">
              <a:effectLst/>
              <a:latin typeface="楷体" panose="02010609060101010101" pitchFamily="49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2400" kern="100" dirty="0">
                <a:effectLst/>
                <a:latin typeface="宋体" panose="02010600030101010101" pitchFamily="2" charset="-122"/>
                <a:cs typeface="Times New Roman" panose="02020603050405020304" pitchFamily="18" charset="0"/>
              </a:rPr>
              <a:t> </a:t>
            </a:r>
            <a:endParaRPr lang="zh-CN" altLang="zh-CN" sz="2400" kern="100" dirty="0">
              <a:effectLst/>
              <a:latin typeface="楷体" panose="02010609060101010101" pitchFamily="49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2400" kern="100" dirty="0">
                <a:effectLst/>
                <a:latin typeface="宋体" panose="02010600030101010101" pitchFamily="2" charset="-122"/>
                <a:cs typeface="Times New Roman" panose="02020603050405020304" pitchFamily="18" charset="0"/>
              </a:rPr>
              <a:t>2024</a:t>
            </a:r>
            <a:r>
              <a:rPr lang="zh-CN" altLang="zh-CN" sz="2400" kern="100" dirty="0">
                <a:effectLst/>
                <a:latin typeface="楷体" panose="02010609060101010101" pitchFamily="49" charset="-122"/>
                <a:ea typeface="宋体" panose="02010600030101010101" pitchFamily="2" charset="-122"/>
                <a:cs typeface="Times New Roman" panose="02020603050405020304" pitchFamily="18" charset="0"/>
              </a:rPr>
              <a:t>年</a:t>
            </a:r>
            <a:r>
              <a:rPr lang="en-US" altLang="zh-CN" sz="2400" kern="100" dirty="0">
                <a:effectLst/>
                <a:latin typeface="楷体" panose="02010609060101010101" pitchFamily="49" charset="-122"/>
                <a:ea typeface="宋体" panose="02010600030101010101" pitchFamily="2" charset="-122"/>
                <a:cs typeface="Times New Roman" panose="02020603050405020304" pitchFamily="18" charset="0"/>
              </a:rPr>
              <a:t>4</a:t>
            </a:r>
            <a:r>
              <a:rPr lang="zh-CN" altLang="zh-CN" sz="2400" kern="100" dirty="0">
                <a:effectLst/>
                <a:latin typeface="楷体" panose="02010609060101010101" pitchFamily="49" charset="-122"/>
                <a:ea typeface="宋体" panose="02010600030101010101" pitchFamily="2" charset="-122"/>
                <a:cs typeface="Times New Roman" panose="02020603050405020304" pitchFamily="18" charset="0"/>
              </a:rPr>
              <a:t>月投稿</a:t>
            </a:r>
            <a:r>
              <a:rPr lang="en-US" altLang="zh-CN" sz="2400" kern="100" dirty="0">
                <a:effectLst/>
                <a:latin typeface="楷体" panose="02010609060101010101" pitchFamily="49" charset="-122"/>
                <a:ea typeface="宋体" panose="02010600030101010101" pitchFamily="2" charset="-122"/>
                <a:cs typeface="Times New Roman" panose="02020603050405020304" pitchFamily="18" charset="0"/>
              </a:rPr>
              <a:t>ACM MM 2024</a:t>
            </a:r>
            <a:r>
              <a:rPr lang="zh-CN" altLang="zh-CN" sz="2400" kern="100" dirty="0">
                <a:effectLst/>
                <a:latin typeface="楷体" panose="02010609060101010101" pitchFamily="49" charset="-122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2400" kern="100" dirty="0">
                <a:effectLst/>
                <a:latin typeface="楷体" panose="02010609060101010101" pitchFamily="49" charset="-122"/>
                <a:ea typeface="宋体" panose="02010600030101010101" pitchFamily="2" charset="-122"/>
                <a:cs typeface="Times New Roman" panose="02020603050405020304" pitchFamily="18" charset="0"/>
              </a:rPr>
              <a:t>CCF-A</a:t>
            </a:r>
            <a:r>
              <a:rPr lang="zh-CN" altLang="zh-CN" sz="2400" kern="100" dirty="0">
                <a:effectLst/>
                <a:latin typeface="楷体" panose="02010609060101010101" pitchFamily="49" charset="-122"/>
                <a:ea typeface="宋体" panose="02010600030101010101" pitchFamily="2" charset="-122"/>
                <a:cs typeface="Times New Roman" panose="02020603050405020304" pitchFamily="18" charset="0"/>
              </a:rPr>
              <a:t>）会议</a:t>
            </a:r>
            <a:endParaRPr lang="zh-CN" altLang="zh-CN" sz="2400" kern="100" dirty="0">
              <a:effectLst/>
              <a:latin typeface="楷体" panose="02010609060101010101" pitchFamily="49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2400" kern="100" dirty="0">
                <a:effectLst/>
                <a:latin typeface="宋体" panose="02010600030101010101" pitchFamily="2" charset="-122"/>
                <a:cs typeface="Times New Roman" panose="02020603050405020304" pitchFamily="18" charset="0"/>
              </a:rPr>
              <a:t> </a:t>
            </a:r>
            <a:endParaRPr lang="zh-CN" altLang="zh-CN" sz="2400" kern="100" dirty="0">
              <a:effectLst/>
              <a:latin typeface="楷体" panose="02010609060101010101" pitchFamily="49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2400" kern="100" dirty="0">
                <a:effectLst/>
                <a:latin typeface="宋体" panose="02010600030101010101" pitchFamily="2" charset="-122"/>
                <a:cs typeface="Times New Roman" panose="02020603050405020304" pitchFamily="18" charset="0"/>
              </a:rPr>
              <a:t>2024</a:t>
            </a:r>
            <a:r>
              <a:rPr lang="zh-CN" altLang="zh-CN" sz="2400" kern="100" dirty="0">
                <a:effectLst/>
                <a:latin typeface="楷体" panose="02010609060101010101" pitchFamily="49" charset="-122"/>
                <a:ea typeface="宋体" panose="02010600030101010101" pitchFamily="2" charset="-122"/>
                <a:cs typeface="Times New Roman" panose="02020603050405020304" pitchFamily="18" charset="0"/>
              </a:rPr>
              <a:t>年</a:t>
            </a:r>
            <a:r>
              <a:rPr lang="en-US" altLang="zh-CN" sz="2400" kern="100" dirty="0">
                <a:effectLst/>
                <a:latin typeface="楷体" panose="02010609060101010101" pitchFamily="49" charset="-122"/>
                <a:ea typeface="宋体" panose="02010600030101010101" pitchFamily="2" charset="-122"/>
                <a:cs typeface="Times New Roman" panose="02020603050405020304" pitchFamily="18" charset="0"/>
              </a:rPr>
              <a:t>8</a:t>
            </a:r>
            <a:r>
              <a:rPr lang="zh-CN" altLang="zh-CN" sz="2400" kern="100" dirty="0">
                <a:effectLst/>
                <a:latin typeface="楷体" panose="02010609060101010101" pitchFamily="49" charset="-122"/>
                <a:ea typeface="宋体" panose="02010600030101010101" pitchFamily="2" charset="-122"/>
                <a:cs typeface="Times New Roman" panose="02020603050405020304" pitchFamily="18" charset="0"/>
              </a:rPr>
              <a:t>月投稿</a:t>
            </a:r>
            <a:r>
              <a:rPr lang="en-US" altLang="zh-CN" sz="2400" kern="100" dirty="0">
                <a:effectLst/>
                <a:latin typeface="楷体" panose="02010609060101010101" pitchFamily="49" charset="-122"/>
                <a:ea typeface="宋体" panose="02010600030101010101" pitchFamily="2" charset="-122"/>
                <a:cs typeface="Times New Roman" panose="02020603050405020304" pitchFamily="18" charset="0"/>
              </a:rPr>
              <a:t>Graphical Models</a:t>
            </a:r>
            <a:r>
              <a:rPr lang="zh-CN" altLang="zh-CN" sz="2400" kern="100" dirty="0">
                <a:effectLst/>
                <a:latin typeface="楷体" panose="02010609060101010101" pitchFamily="49" charset="-122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2400" kern="100" dirty="0">
                <a:effectLst/>
                <a:latin typeface="楷体" panose="02010609060101010101" pitchFamily="49" charset="-122"/>
                <a:ea typeface="宋体" panose="02010600030101010101" pitchFamily="2" charset="-122"/>
                <a:cs typeface="Times New Roman" panose="02020603050405020304" pitchFamily="18" charset="0"/>
              </a:rPr>
              <a:t>CCF-B</a:t>
            </a:r>
            <a:r>
              <a:rPr lang="zh-CN" altLang="zh-CN" sz="2400" kern="100" dirty="0">
                <a:effectLst/>
                <a:latin typeface="楷体" panose="02010609060101010101" pitchFamily="49" charset="-122"/>
                <a:ea typeface="宋体" panose="02010600030101010101" pitchFamily="2" charset="-122"/>
                <a:cs typeface="Times New Roman" panose="02020603050405020304" pitchFamily="18" charset="0"/>
              </a:rPr>
              <a:t>）期刊</a:t>
            </a:r>
            <a:endParaRPr lang="zh-CN" altLang="zh-CN" sz="2400" kern="100" dirty="0">
              <a:effectLst/>
              <a:latin typeface="楷体" panose="02010609060101010101" pitchFamily="49" charset="-122"/>
              <a:cs typeface="Times New Roman" panose="02020603050405020304" pitchFamily="18" charset="0"/>
            </a:endParaRPr>
          </a:p>
          <a:p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547138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1426"/>
    </mc:Choice>
    <mc:Fallback xmlns="">
      <p:transition spd="slow" advTm="61426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4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5679" y="2060848"/>
            <a:ext cx="12192000" cy="2434704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endParaRPr lang="en-US" sz="8000" dirty="0">
              <a:solidFill>
                <a:srgbClr val="FFFFFF"/>
              </a:solidFill>
            </a:endParaRPr>
          </a:p>
          <a:p>
            <a:pPr algn="ctr" eaLnBrk="1" hangingPunct="1">
              <a:buFont typeface="Arial" panose="020B0604020202020204" pitchFamily="34" charset="0"/>
              <a:buNone/>
              <a:defRPr/>
            </a:pPr>
            <a:r>
              <a:rPr lang="en-US" sz="8000" dirty="0">
                <a:solidFill>
                  <a:srgbClr val="FFFFFF"/>
                </a:solidFill>
              </a:rPr>
              <a:t>THANKS</a:t>
            </a:r>
            <a:endParaRPr lang="zh-CN" altLang="en-US" sz="8000" dirty="0">
              <a:solidFill>
                <a:srgbClr val="FFFFFF"/>
              </a:solidFill>
            </a:endParaRPr>
          </a:p>
        </p:txBody>
      </p:sp>
      <p:cxnSp>
        <p:nvCxnSpPr>
          <p:cNvPr id="3" name="直接连接符 6"/>
          <p:cNvCxnSpPr>
            <a:cxnSpLocks noChangeShapeType="1"/>
          </p:cNvCxnSpPr>
          <p:nvPr>
            <p:custDataLst>
              <p:tags r:id="rId2"/>
            </p:custDataLst>
          </p:nvPr>
        </p:nvCxnSpPr>
        <p:spPr bwMode="auto">
          <a:xfrm>
            <a:off x="4152900" y="3352800"/>
            <a:ext cx="3848100" cy="0"/>
          </a:xfrm>
          <a:prstGeom prst="line">
            <a:avLst/>
          </a:prstGeom>
          <a:noFill/>
          <a:ln w="12700">
            <a:solidFill>
              <a:schemeClr val="accent1">
                <a:lumMod val="60000"/>
                <a:lumOff val="4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1" name="WordArt 2"/>
          <p:cNvSpPr>
            <a:spLocks noChangeArrowheads="1" noChangeShapeType="1" noTextEdit="1"/>
          </p:cNvSpPr>
          <p:nvPr/>
        </p:nvSpPr>
        <p:spPr bwMode="gray">
          <a:xfrm>
            <a:off x="3880706" y="2636912"/>
            <a:ext cx="4392488" cy="432048"/>
          </a:xfrm>
          <a:prstGeom prst="rect">
            <a:avLst/>
          </a:prstGeom>
        </p:spPr>
        <p:txBody>
          <a:bodyPr wrap="none" numCol="1" fromWordArt="1">
            <a:prstTxWarp prst="textDeflate">
              <a:avLst>
                <a:gd name="adj" fmla="val 0"/>
              </a:avLst>
            </a:prstTxWarp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 各 位 老 师 批 评 指 正</a:t>
            </a:r>
            <a:r>
              <a:rPr lang="zh-CN" altLang="en-US" sz="3600" b="1" kern="10" dirty="0">
                <a:ln w="19050">
                  <a:solidFill>
                    <a:srgbClr val="FFFFFF"/>
                  </a:solidFill>
                  <a:round/>
                  <a:headEnd/>
                  <a:tailEnd/>
                </a:ln>
                <a:solidFill>
                  <a:schemeClr val="bg1"/>
                </a:solidFill>
                <a:effectLst>
                  <a:outerShdw dist="53882" dir="2700000" algn="ctr" rotWithShape="0">
                    <a:schemeClr val="tx1">
                      <a:alpha val="50000"/>
                    </a:schemeClr>
                  </a:outerShdw>
                </a:effectLst>
                <a:cs typeface="Arial" panose="020B0604020202020204" pitchFamily="34" charset="0"/>
              </a:rPr>
              <a:t>！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32B9C74-86B5-4955-8B73-B5ACA8C8B231}"/>
              </a:ext>
            </a:extLst>
          </p:cNvPr>
          <p:cNvSpPr/>
          <p:nvPr/>
        </p:nvSpPr>
        <p:spPr>
          <a:xfrm>
            <a:off x="5080337" y="3244334"/>
            <a:ext cx="2031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存在问题解决方案</a:t>
            </a:r>
          </a:p>
        </p:txBody>
      </p:sp>
    </p:spTree>
    <p:extLst>
      <p:ext uri="{BB962C8B-B14F-4D97-AF65-F5344CB8AC3E}">
        <p14:creationId xmlns:p14="http://schemas.microsoft.com/office/powerpoint/2010/main" val="19343102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研究内容</a:t>
            </a:r>
          </a:p>
        </p:txBody>
      </p:sp>
      <p:sp>
        <p:nvSpPr>
          <p:cNvPr id="53" name="矩形 52"/>
          <p:cNvSpPr/>
          <p:nvPr/>
        </p:nvSpPr>
        <p:spPr>
          <a:xfrm>
            <a:off x="899592" y="1628800"/>
            <a:ext cx="11677128" cy="35425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研究题目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基于中轴变换的几何变形方法研究</a:t>
            </a:r>
          </a:p>
          <a:p>
            <a:pPr>
              <a:lnSpc>
                <a:spcPct val="150000"/>
              </a:lnSpc>
            </a:pPr>
            <a:endParaRPr lang="en-US" altLang="zh-CN" sz="24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4</a:t>
            </a: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个课题：</a:t>
            </a:r>
            <a:endParaRPr lang="en-US" altLang="zh-CN" sz="24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1371600" lvl="2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三角网格中轴的提取和简化</a:t>
            </a:r>
            <a:endParaRPr lang="en-US" altLang="zh-CN" sz="2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1371600" lvl="2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基于局部格林坐标的实时变形</a:t>
            </a:r>
            <a:endParaRPr lang="en-US" altLang="zh-CN" sz="2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1371600" lvl="2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实时人脸动作捕捉</a:t>
            </a:r>
            <a:endParaRPr lang="en-US" altLang="zh-CN" sz="2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1371600" lvl="2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连续动画帧的中轴提取</a:t>
            </a:r>
            <a:endParaRPr lang="en-US" altLang="zh-CN" sz="2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09117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85000" lnSpcReduction="20000"/>
          </a:bodyPr>
          <a:lstStyle/>
          <a:p>
            <a:r>
              <a:rPr lang="zh-CN" altLang="en-US" dirty="0"/>
              <a:t>研究内容</a:t>
            </a:r>
          </a:p>
        </p:txBody>
      </p:sp>
      <p:sp>
        <p:nvSpPr>
          <p:cNvPr id="86" name="Oval 9"/>
          <p:cNvSpPr>
            <a:spLocks noChangeArrowheads="1"/>
          </p:cNvSpPr>
          <p:nvPr/>
        </p:nvSpPr>
        <p:spPr bwMode="auto">
          <a:xfrm>
            <a:off x="4805708" y="2200641"/>
            <a:ext cx="4164796" cy="4215538"/>
          </a:xfrm>
          <a:prstGeom prst="ellipse">
            <a:avLst/>
          </a:prstGeom>
          <a:noFill/>
          <a:ln w="38100" algn="ctr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09250" dir="3267739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88" name="Text Box 11"/>
          <p:cNvSpPr txBox="1">
            <a:spLocks noChangeArrowheads="1"/>
          </p:cNvSpPr>
          <p:nvPr/>
        </p:nvSpPr>
        <p:spPr bwMode="auto">
          <a:xfrm>
            <a:off x="3472676" y="578616"/>
            <a:ext cx="1400629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 eaLnBrk="0" hangingPunct="0"/>
            <a:r>
              <a:rPr lang="zh-CN" altLang="en-US" sz="2000" b="1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中轴变换</a:t>
            </a:r>
            <a:endParaRPr lang="en-US" altLang="zh-CN" sz="2000" b="1" dirty="0">
              <a:solidFill>
                <a:schemeClr val="bg1">
                  <a:lumMod val="9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94" name="Oval 17"/>
          <p:cNvSpPr>
            <a:spLocks noChangeArrowheads="1"/>
          </p:cNvSpPr>
          <p:nvPr/>
        </p:nvSpPr>
        <p:spPr bwMode="gray">
          <a:xfrm>
            <a:off x="5664101" y="2343601"/>
            <a:ext cx="339118" cy="343104"/>
          </a:xfrm>
          <a:prstGeom prst="ellipse">
            <a:avLst/>
          </a:prstGeom>
          <a:gradFill rotWithShape="1">
            <a:gsLst>
              <a:gs pos="0">
                <a:schemeClr val="accent2">
                  <a:gamma/>
                  <a:tint val="48627"/>
                  <a:invGamma/>
                </a:schemeClr>
              </a:gs>
              <a:gs pos="100000">
                <a:schemeClr val="accent2"/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5" name="Oval 18"/>
          <p:cNvSpPr>
            <a:spLocks noChangeArrowheads="1"/>
          </p:cNvSpPr>
          <p:nvPr/>
        </p:nvSpPr>
        <p:spPr bwMode="gray">
          <a:xfrm>
            <a:off x="7783590" y="2343601"/>
            <a:ext cx="339118" cy="343104"/>
          </a:xfrm>
          <a:prstGeom prst="ellipse">
            <a:avLst/>
          </a:prstGeom>
          <a:gradFill rotWithShape="1">
            <a:gsLst>
              <a:gs pos="0">
                <a:schemeClr val="accent2">
                  <a:gamma/>
                  <a:tint val="48627"/>
                  <a:invGamma/>
                </a:schemeClr>
              </a:gs>
              <a:gs pos="100000">
                <a:schemeClr val="accent2"/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7492B99-EF4A-4EE6-9DA6-02A0F86D7A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448" y="2220780"/>
            <a:ext cx="3771820" cy="342288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DEFA4B8-0126-4FEB-ADCC-997BAA9ACB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0375" y="2695719"/>
            <a:ext cx="4566430" cy="2951154"/>
          </a:xfrm>
          <a:prstGeom prst="rect">
            <a:avLst/>
          </a:prstGeom>
        </p:spPr>
      </p:pic>
      <p:sp>
        <p:nvSpPr>
          <p:cNvPr id="39" name="Text Box 11">
            <a:extLst>
              <a:ext uri="{FF2B5EF4-FFF2-40B4-BE49-F238E27FC236}">
                <a16:creationId xmlns:a16="http://schemas.microsoft.com/office/drawing/2014/main" id="{A4723F1D-21CA-445A-9FDF-9A2657F111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78564" y="5709997"/>
            <a:ext cx="204522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r" eaLnBrk="0" hangingPunct="0"/>
            <a:r>
              <a:rPr lang="zh-CN" altLang="en-US" dirty="0"/>
              <a:t>二维模型中轴变换</a:t>
            </a:r>
            <a:endParaRPr lang="en-US" altLang="zh-CN" b="1" dirty="0">
              <a:ea typeface="宋体" panose="02010600030101010101" pitchFamily="2" charset="-122"/>
            </a:endParaRPr>
          </a:p>
        </p:txBody>
      </p:sp>
      <p:sp>
        <p:nvSpPr>
          <p:cNvPr id="40" name="Text Box 11">
            <a:extLst>
              <a:ext uri="{FF2B5EF4-FFF2-40B4-BE49-F238E27FC236}">
                <a16:creationId xmlns:a16="http://schemas.microsoft.com/office/drawing/2014/main" id="{D2C38AD9-57C8-49E9-BB7A-080A0B5DC3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20792" y="5802787"/>
            <a:ext cx="239954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r" eaLnBrk="0" hangingPunct="0"/>
            <a:r>
              <a:rPr lang="zh-CN" altLang="en-US" dirty="0"/>
              <a:t>三维模型中轴变换</a:t>
            </a:r>
            <a:endParaRPr lang="en-US" altLang="zh-CN" b="1" dirty="0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46511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998"/>
    </mc:Choice>
    <mc:Fallback xmlns="">
      <p:transition spd="slow" advTm="46998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458DD99D-2D32-46C5-A92A-E3AD2A5450D8}"/>
              </a:ext>
            </a:extLst>
          </p:cNvPr>
          <p:cNvSpPr txBox="1"/>
          <p:nvPr/>
        </p:nvSpPr>
        <p:spPr>
          <a:xfrm>
            <a:off x="891992" y="1340768"/>
            <a:ext cx="430117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>
                <a:latin typeface="宋体" panose="02010600030101010101" pitchFamily="2" charset="-122"/>
                <a:ea typeface="宋体" panose="02010600030101010101" pitchFamily="2" charset="-122"/>
              </a:rPr>
              <a:t>目前存在的问题：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0D6BE30-A511-4795-B5BF-ACCDD0AEB7B1}"/>
              </a:ext>
            </a:extLst>
          </p:cNvPr>
          <p:cNvSpPr txBox="1"/>
          <p:nvPr/>
        </p:nvSpPr>
        <p:spPr>
          <a:xfrm>
            <a:off x="1055440" y="2746663"/>
            <a:ext cx="979308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3200" b="1" dirty="0">
                <a:latin typeface="宋体" panose="02010600030101010101" pitchFamily="2" charset="-122"/>
                <a:ea typeface="宋体" panose="02010600030101010101" pitchFamily="2" charset="-122"/>
                <a:cs typeface="+mn-ea"/>
              </a:rPr>
              <a:t>中轴网格的精度不够</a:t>
            </a:r>
            <a:endParaRPr lang="en-US" altLang="zh-CN" sz="3200" b="1" dirty="0">
              <a:latin typeface="宋体" panose="02010600030101010101" pitchFamily="2" charset="-122"/>
              <a:ea typeface="宋体" panose="02010600030101010101" pitchFamily="2" charset="-122"/>
              <a:cs typeface="+mn-ea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3200" b="1" dirty="0"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Arial" panose="020B0604020202020204" pitchFamily="34" charset="0"/>
              </a:rPr>
              <a:t>中轴网格简化时间长</a:t>
            </a:r>
            <a:endParaRPr lang="en-US" altLang="zh-CN" sz="3200" b="1" dirty="0">
              <a:latin typeface="宋体" panose="02010600030101010101" pitchFamily="2" charset="-122"/>
              <a:ea typeface="宋体" panose="02010600030101010101" pitchFamily="2" charset="-122"/>
              <a:cs typeface="+mn-ea"/>
              <a:sym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3200" b="1" dirty="0"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Arial" panose="020B0604020202020204" pitchFamily="34" charset="0"/>
              </a:rPr>
              <a:t>无法保持锐角锐边等特征</a:t>
            </a:r>
          </a:p>
        </p:txBody>
      </p:sp>
      <p:sp>
        <p:nvSpPr>
          <p:cNvPr id="13" name="文本占位符 1">
            <a:extLst>
              <a:ext uri="{FF2B5EF4-FFF2-40B4-BE49-F238E27FC236}">
                <a16:creationId xmlns:a16="http://schemas.microsoft.com/office/drawing/2014/main" id="{6DF9CF7D-D20F-4848-812C-11FD50E5B5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9944" y="278936"/>
            <a:ext cx="864096" cy="1008063"/>
          </a:xfrm>
        </p:spPr>
        <p:txBody>
          <a:bodyPr/>
          <a:lstStyle/>
          <a:p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14" name="文本占位符 2">
            <a:extLst>
              <a:ext uri="{FF2B5EF4-FFF2-40B4-BE49-F238E27FC236}">
                <a16:creationId xmlns:a16="http://schemas.microsoft.com/office/drawing/2014/main" id="{757562B1-C2EE-47E0-8CA6-2AB844B639D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437592" y="348250"/>
            <a:ext cx="4586400" cy="496824"/>
          </a:xfrm>
        </p:spPr>
        <p:txBody>
          <a:bodyPr>
            <a:normAutofit fontScale="92500" lnSpcReduction="20000"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研究内容</a:t>
            </a:r>
          </a:p>
        </p:txBody>
      </p:sp>
      <p:sp>
        <p:nvSpPr>
          <p:cNvPr id="15" name="Text Box 11">
            <a:extLst>
              <a:ext uri="{FF2B5EF4-FFF2-40B4-BE49-F238E27FC236}">
                <a16:creationId xmlns:a16="http://schemas.microsoft.com/office/drawing/2014/main" id="{E3202496-BB83-4BDE-8BB4-A40F1C7C6E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72676" y="578616"/>
            <a:ext cx="1400629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 eaLnBrk="0" hangingPunct="0"/>
            <a:r>
              <a:rPr lang="zh-CN" altLang="en-US" sz="2000" b="1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中轴提取</a:t>
            </a:r>
            <a:endParaRPr lang="en-US" altLang="zh-CN" sz="2000" b="1" dirty="0">
              <a:solidFill>
                <a:schemeClr val="bg1">
                  <a:lumMod val="9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82961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715"/>
    </mc:Choice>
    <mc:Fallback xmlns="">
      <p:transition spd="slow" advTm="41715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85000" lnSpcReduction="20000"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研究内容</a:t>
            </a:r>
          </a:p>
        </p:txBody>
      </p:sp>
      <p:sp>
        <p:nvSpPr>
          <p:cNvPr id="86" name="Oval 9"/>
          <p:cNvSpPr>
            <a:spLocks noChangeArrowheads="1"/>
          </p:cNvSpPr>
          <p:nvPr/>
        </p:nvSpPr>
        <p:spPr bwMode="auto">
          <a:xfrm>
            <a:off x="4805708" y="2200641"/>
            <a:ext cx="4164796" cy="4215538"/>
          </a:xfrm>
          <a:prstGeom prst="ellipse">
            <a:avLst/>
          </a:prstGeom>
          <a:noFill/>
          <a:ln w="38100" algn="ctr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09250" dir="3267739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88" name="Text Box 11"/>
          <p:cNvSpPr txBox="1">
            <a:spLocks noChangeArrowheads="1"/>
          </p:cNvSpPr>
          <p:nvPr/>
        </p:nvSpPr>
        <p:spPr bwMode="auto">
          <a:xfrm>
            <a:off x="3472676" y="578616"/>
            <a:ext cx="197525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 eaLnBrk="0" hangingPunct="0"/>
            <a:r>
              <a:rPr lang="zh-CN" altLang="en-US" sz="2000" b="1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格林坐标</a:t>
            </a:r>
            <a:endParaRPr lang="en-US" altLang="zh-CN" sz="2000" b="1" dirty="0">
              <a:solidFill>
                <a:schemeClr val="bg1">
                  <a:lumMod val="9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94" name="Oval 17"/>
          <p:cNvSpPr>
            <a:spLocks noChangeArrowheads="1"/>
          </p:cNvSpPr>
          <p:nvPr/>
        </p:nvSpPr>
        <p:spPr bwMode="gray">
          <a:xfrm>
            <a:off x="5664101" y="2343601"/>
            <a:ext cx="339118" cy="343104"/>
          </a:xfrm>
          <a:prstGeom prst="ellipse">
            <a:avLst/>
          </a:prstGeom>
          <a:gradFill rotWithShape="1">
            <a:gsLst>
              <a:gs pos="0">
                <a:schemeClr val="accent2">
                  <a:gamma/>
                  <a:tint val="48627"/>
                  <a:invGamma/>
                </a:schemeClr>
              </a:gs>
              <a:gs pos="100000">
                <a:schemeClr val="accent2"/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5" name="Oval 18"/>
          <p:cNvSpPr>
            <a:spLocks noChangeArrowheads="1"/>
          </p:cNvSpPr>
          <p:nvPr/>
        </p:nvSpPr>
        <p:spPr bwMode="gray">
          <a:xfrm>
            <a:off x="7783590" y="2343601"/>
            <a:ext cx="339118" cy="343104"/>
          </a:xfrm>
          <a:prstGeom prst="ellipse">
            <a:avLst/>
          </a:prstGeom>
          <a:gradFill rotWithShape="1">
            <a:gsLst>
              <a:gs pos="0">
                <a:schemeClr val="accent2">
                  <a:gamma/>
                  <a:tint val="48627"/>
                  <a:invGamma/>
                </a:schemeClr>
              </a:gs>
              <a:gs pos="100000">
                <a:schemeClr val="accent2"/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0248B82-7243-4E9A-B236-C42032B3F4FE}"/>
              </a:ext>
            </a:extLst>
          </p:cNvPr>
          <p:cNvSpPr txBox="1"/>
          <p:nvPr/>
        </p:nvSpPr>
        <p:spPr>
          <a:xfrm>
            <a:off x="1739516" y="5367670"/>
            <a:ext cx="87129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Green Coordinates </a:t>
            </a:r>
            <a:r>
              <a:rPr lang="zh-CN" altLang="en-US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是一种基于边界的变形技术，它结合了线性坐标（如</a:t>
            </a:r>
            <a:r>
              <a:rPr lang="en-US" altLang="zh-CN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Barycentric Coordinates</a:t>
            </a:r>
            <a:r>
              <a:rPr lang="zh-CN" altLang="en-US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）和非线性坐标（如</a:t>
            </a:r>
            <a:r>
              <a:rPr lang="en-US" altLang="zh-CN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Harmonic Coordinates</a:t>
            </a:r>
            <a:r>
              <a:rPr lang="zh-CN" altLang="en-US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）的优点。</a:t>
            </a:r>
            <a:r>
              <a:rPr lang="en-US" altLang="zh-CN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Green Coordinates </a:t>
            </a:r>
            <a:r>
              <a:rPr lang="zh-CN" altLang="en-US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允许用户通过移动模型边界上的控制点（</a:t>
            </a:r>
            <a:r>
              <a:rPr lang="en-US" altLang="zh-CN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cage vertices</a:t>
            </a:r>
            <a:r>
              <a:rPr lang="zh-CN" altLang="en-US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）来实现平滑、灵活的变形，而内部的点则会相应地跟随变形。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0C0C498A-6972-7D9E-4828-20D5D1048C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29511"/>
            <a:ext cx="12192000" cy="3598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144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998"/>
    </mc:Choice>
    <mc:Fallback xmlns="">
      <p:transition spd="slow" advTm="46998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458DD99D-2D32-46C5-A92A-E3AD2A5450D8}"/>
              </a:ext>
            </a:extLst>
          </p:cNvPr>
          <p:cNvSpPr txBox="1"/>
          <p:nvPr/>
        </p:nvSpPr>
        <p:spPr>
          <a:xfrm>
            <a:off x="891992" y="1340768"/>
            <a:ext cx="430117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>
                <a:latin typeface="宋体" panose="02010600030101010101" pitchFamily="2" charset="-122"/>
                <a:ea typeface="宋体" panose="02010600030101010101" pitchFamily="2" charset="-122"/>
              </a:rPr>
              <a:t>目前存在的问题：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0D6BE30-A511-4795-B5BF-ACCDD0AEB7B1}"/>
              </a:ext>
            </a:extLst>
          </p:cNvPr>
          <p:cNvSpPr txBox="1"/>
          <p:nvPr/>
        </p:nvSpPr>
        <p:spPr>
          <a:xfrm>
            <a:off x="1055440" y="2746663"/>
            <a:ext cx="979308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3200" b="0" i="0" dirty="0">
                <a:solidFill>
                  <a:srgbClr val="2C3E5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虽然</a:t>
            </a:r>
            <a:r>
              <a:rPr lang="en-US" altLang="zh-CN" sz="3200" b="0" i="0" dirty="0">
                <a:solidFill>
                  <a:srgbClr val="2C3E5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Green Coordinates</a:t>
            </a:r>
            <a:r>
              <a:rPr lang="zh-CN" altLang="en-US" sz="3200" b="0" i="0" dirty="0">
                <a:solidFill>
                  <a:srgbClr val="2C3E5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提供了一种全局变形的手段，但在某些情况下，它们可能不提供足够的局部控制</a:t>
            </a:r>
            <a:r>
              <a:rPr lang="zh-CN" altLang="en-US" sz="3200" b="1" dirty="0"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Arial" panose="020B0604020202020204" pitchFamily="34" charset="0"/>
              </a:rPr>
              <a:t>。</a:t>
            </a:r>
            <a:endParaRPr lang="en-US" altLang="zh-CN" sz="3200" b="1" dirty="0">
              <a:latin typeface="宋体" panose="02010600030101010101" pitchFamily="2" charset="-122"/>
              <a:ea typeface="宋体" panose="02010600030101010101" pitchFamily="2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3" name="文本占位符 1">
            <a:extLst>
              <a:ext uri="{FF2B5EF4-FFF2-40B4-BE49-F238E27FC236}">
                <a16:creationId xmlns:a16="http://schemas.microsoft.com/office/drawing/2014/main" id="{6DF9CF7D-D20F-4848-812C-11FD50E5B5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9944" y="278936"/>
            <a:ext cx="864096" cy="1008063"/>
          </a:xfrm>
        </p:spPr>
        <p:txBody>
          <a:bodyPr/>
          <a:lstStyle/>
          <a:p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14" name="文本占位符 2">
            <a:extLst>
              <a:ext uri="{FF2B5EF4-FFF2-40B4-BE49-F238E27FC236}">
                <a16:creationId xmlns:a16="http://schemas.microsoft.com/office/drawing/2014/main" id="{757562B1-C2EE-47E0-8CA6-2AB844B639D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437592" y="348250"/>
            <a:ext cx="4586400" cy="496824"/>
          </a:xfrm>
        </p:spPr>
        <p:txBody>
          <a:bodyPr>
            <a:normAutofit fontScale="85000" lnSpcReduction="20000"/>
          </a:bodyPr>
          <a:lstStyle/>
          <a:p>
            <a:r>
              <a:rPr lang="zh-CN" altLang="en-US" dirty="0"/>
              <a:t>研究内容</a:t>
            </a:r>
          </a:p>
        </p:txBody>
      </p:sp>
      <p:sp>
        <p:nvSpPr>
          <p:cNvPr id="15" name="Text Box 11">
            <a:extLst>
              <a:ext uri="{FF2B5EF4-FFF2-40B4-BE49-F238E27FC236}">
                <a16:creationId xmlns:a16="http://schemas.microsoft.com/office/drawing/2014/main" id="{E3202496-BB83-4BDE-8BB4-A40F1C7C6E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72676" y="578616"/>
            <a:ext cx="1400629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r" eaLnBrk="0" hangingPunct="0"/>
            <a:r>
              <a:rPr lang="en-US" altLang="zh-CN" sz="2000" b="1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/</a:t>
            </a:r>
            <a:r>
              <a:rPr lang="zh-CN" altLang="en-US" sz="2000" b="1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变形迁移</a:t>
            </a:r>
            <a:endParaRPr lang="en-US" altLang="zh-CN" sz="2000" b="1" dirty="0">
              <a:solidFill>
                <a:schemeClr val="bg1">
                  <a:lumMod val="9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98234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872"/>
    </mc:Choice>
    <mc:Fallback xmlns="">
      <p:transition spd="slow" advTm="29872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85000" lnSpcReduction="20000"/>
          </a:bodyPr>
          <a:lstStyle/>
          <a:p>
            <a:r>
              <a:rPr lang="zh-CN" altLang="en-US" dirty="0"/>
              <a:t>研究内容</a:t>
            </a:r>
          </a:p>
        </p:txBody>
      </p:sp>
      <p:sp>
        <p:nvSpPr>
          <p:cNvPr id="86" name="Oval 9"/>
          <p:cNvSpPr>
            <a:spLocks noChangeArrowheads="1"/>
          </p:cNvSpPr>
          <p:nvPr/>
        </p:nvSpPr>
        <p:spPr bwMode="auto">
          <a:xfrm>
            <a:off x="4805708" y="2200641"/>
            <a:ext cx="4164796" cy="4215538"/>
          </a:xfrm>
          <a:prstGeom prst="ellipse">
            <a:avLst/>
          </a:prstGeom>
          <a:noFill/>
          <a:ln w="38100" algn="ctr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09250" dir="3267739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88" name="Text Box 11"/>
          <p:cNvSpPr txBox="1">
            <a:spLocks noChangeArrowheads="1"/>
          </p:cNvSpPr>
          <p:nvPr/>
        </p:nvSpPr>
        <p:spPr bwMode="auto">
          <a:xfrm>
            <a:off x="3472676" y="578616"/>
            <a:ext cx="197525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 eaLnBrk="0" hangingPunct="0"/>
            <a:r>
              <a:rPr lang="zh-CN" altLang="en-US" sz="2000" b="1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人脸动作捕捉</a:t>
            </a:r>
            <a:endParaRPr lang="en-US" altLang="zh-CN" sz="2000" b="1" dirty="0">
              <a:solidFill>
                <a:schemeClr val="bg1">
                  <a:lumMod val="9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94" name="Oval 17"/>
          <p:cNvSpPr>
            <a:spLocks noChangeArrowheads="1"/>
          </p:cNvSpPr>
          <p:nvPr/>
        </p:nvSpPr>
        <p:spPr bwMode="gray">
          <a:xfrm>
            <a:off x="5664101" y="2343601"/>
            <a:ext cx="339118" cy="343104"/>
          </a:xfrm>
          <a:prstGeom prst="ellipse">
            <a:avLst/>
          </a:prstGeom>
          <a:gradFill rotWithShape="1">
            <a:gsLst>
              <a:gs pos="0">
                <a:schemeClr val="accent2">
                  <a:gamma/>
                  <a:tint val="48627"/>
                  <a:invGamma/>
                </a:schemeClr>
              </a:gs>
              <a:gs pos="100000">
                <a:schemeClr val="accent2"/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5" name="Oval 18"/>
          <p:cNvSpPr>
            <a:spLocks noChangeArrowheads="1"/>
          </p:cNvSpPr>
          <p:nvPr/>
        </p:nvSpPr>
        <p:spPr bwMode="gray">
          <a:xfrm>
            <a:off x="7783590" y="2343601"/>
            <a:ext cx="339118" cy="343104"/>
          </a:xfrm>
          <a:prstGeom prst="ellipse">
            <a:avLst/>
          </a:prstGeom>
          <a:gradFill rotWithShape="1">
            <a:gsLst>
              <a:gs pos="0">
                <a:schemeClr val="accent2">
                  <a:gamma/>
                  <a:tint val="48627"/>
                  <a:invGamma/>
                </a:schemeClr>
              </a:gs>
              <a:gs pos="100000">
                <a:schemeClr val="accent2"/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4F339E8-0E0D-4277-9A5A-98AE013AA45C}"/>
              </a:ext>
            </a:extLst>
          </p:cNvPr>
          <p:cNvSpPr txBox="1"/>
          <p:nvPr/>
        </p:nvSpPr>
        <p:spPr>
          <a:xfrm>
            <a:off x="1055440" y="5863419"/>
            <a:ext cx="880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0" i="0" dirty="0">
                <a:solidFill>
                  <a:srgbClr val="191919"/>
                </a:solidFill>
                <a:effectLst/>
                <a:latin typeface="Courier New" panose="02070309020205020404" pitchFamily="49" charset="0"/>
              </a:rPr>
              <a:t>无标记点方法通常依靠鼻孔、眼角、唇部、酒窝等标志性位置，确定脸部的表情和运动状况，这种方法最早由 </a:t>
            </a:r>
            <a:r>
              <a:rPr lang="en-US" altLang="zh-CN" b="0" i="0" dirty="0">
                <a:solidFill>
                  <a:srgbClr val="191919"/>
                </a:solidFill>
                <a:effectLst/>
                <a:latin typeface="Courier New" panose="02070309020205020404" pitchFamily="49" charset="0"/>
              </a:rPr>
              <a:t>CMU</a:t>
            </a:r>
            <a:r>
              <a:rPr lang="zh-CN" altLang="en-US" b="0" i="0" dirty="0">
                <a:solidFill>
                  <a:srgbClr val="191919"/>
                </a:solidFill>
                <a:effectLst/>
                <a:latin typeface="Courier New" panose="02070309020205020404" pitchFamily="49" charset="0"/>
              </a:rPr>
              <a:t>、</a:t>
            </a:r>
            <a:r>
              <a:rPr lang="en-US" altLang="zh-CN" b="0" i="0" dirty="0">
                <a:solidFill>
                  <a:srgbClr val="191919"/>
                </a:solidFill>
                <a:effectLst/>
                <a:latin typeface="Courier New" panose="02070309020205020404" pitchFamily="49" charset="0"/>
              </a:rPr>
              <a:t>IBM</a:t>
            </a:r>
            <a:r>
              <a:rPr lang="zh-CN" altLang="en-US" b="0" i="0" dirty="0">
                <a:solidFill>
                  <a:srgbClr val="191919"/>
                </a:solidFill>
                <a:effectLst/>
                <a:latin typeface="Courier New" panose="02070309020205020404" pitchFamily="49" charset="0"/>
              </a:rPr>
              <a:t>、曼彻斯特大学等机构通过使用</a:t>
            </a:r>
            <a:r>
              <a:rPr lang="en-US" altLang="zh-CN" b="0" i="0" dirty="0">
                <a:solidFill>
                  <a:srgbClr val="191919"/>
                </a:solidFill>
                <a:effectLst/>
                <a:latin typeface="Courier New" panose="02070309020205020404" pitchFamily="49" charset="0"/>
              </a:rPr>
              <a:t>3DMM</a:t>
            </a:r>
            <a:r>
              <a:rPr lang="zh-CN" altLang="en-US" b="0" i="0" dirty="0">
                <a:solidFill>
                  <a:srgbClr val="191919"/>
                </a:solidFill>
                <a:effectLst/>
                <a:latin typeface="Courier New" panose="02070309020205020404" pitchFamily="49" charset="0"/>
              </a:rPr>
              <a:t>模型实现</a:t>
            </a:r>
            <a:r>
              <a:rPr lang="zh-CN" altLang="en-US" b="0" i="0" kern="100" dirty="0">
                <a:solidFill>
                  <a:srgbClr val="191919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zh-CN" altLang="en-US" kern="10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10F4F99-9653-BF74-FE3F-EA1CF286AF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7470" y="1166991"/>
            <a:ext cx="7320915" cy="446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516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998"/>
    </mc:Choice>
    <mc:Fallback xmlns="">
      <p:transition spd="slow" advTm="46998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85000" lnSpcReduction="20000"/>
          </a:bodyPr>
          <a:lstStyle/>
          <a:p>
            <a:r>
              <a:rPr lang="zh-CN" altLang="en-US" dirty="0"/>
              <a:t>研究内容</a:t>
            </a:r>
          </a:p>
        </p:txBody>
      </p:sp>
      <p:sp>
        <p:nvSpPr>
          <p:cNvPr id="86" name="Oval 9"/>
          <p:cNvSpPr>
            <a:spLocks noChangeArrowheads="1"/>
          </p:cNvSpPr>
          <p:nvPr/>
        </p:nvSpPr>
        <p:spPr bwMode="auto">
          <a:xfrm>
            <a:off x="4805708" y="2200641"/>
            <a:ext cx="4164796" cy="4215538"/>
          </a:xfrm>
          <a:prstGeom prst="ellipse">
            <a:avLst/>
          </a:prstGeom>
          <a:noFill/>
          <a:ln w="38100" algn="ctr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09250" dir="3267739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88" name="Text Box 11"/>
          <p:cNvSpPr txBox="1">
            <a:spLocks noChangeArrowheads="1"/>
          </p:cNvSpPr>
          <p:nvPr/>
        </p:nvSpPr>
        <p:spPr bwMode="auto">
          <a:xfrm>
            <a:off x="3472676" y="578616"/>
            <a:ext cx="197525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 eaLnBrk="0" hangingPunct="0"/>
            <a:r>
              <a:rPr lang="en-US" altLang="zh-CN" sz="2000" b="1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3DMM</a:t>
            </a:r>
          </a:p>
        </p:txBody>
      </p:sp>
      <p:sp>
        <p:nvSpPr>
          <p:cNvPr id="94" name="Oval 17"/>
          <p:cNvSpPr>
            <a:spLocks noChangeArrowheads="1"/>
          </p:cNvSpPr>
          <p:nvPr/>
        </p:nvSpPr>
        <p:spPr bwMode="gray">
          <a:xfrm>
            <a:off x="5664101" y="2343601"/>
            <a:ext cx="339118" cy="343104"/>
          </a:xfrm>
          <a:prstGeom prst="ellipse">
            <a:avLst/>
          </a:prstGeom>
          <a:gradFill rotWithShape="1">
            <a:gsLst>
              <a:gs pos="0">
                <a:schemeClr val="accent2">
                  <a:gamma/>
                  <a:tint val="48627"/>
                  <a:invGamma/>
                </a:schemeClr>
              </a:gs>
              <a:gs pos="100000">
                <a:schemeClr val="accent2"/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5" name="Oval 18"/>
          <p:cNvSpPr>
            <a:spLocks noChangeArrowheads="1"/>
          </p:cNvSpPr>
          <p:nvPr/>
        </p:nvSpPr>
        <p:spPr bwMode="gray">
          <a:xfrm>
            <a:off x="7783590" y="2343601"/>
            <a:ext cx="339118" cy="343104"/>
          </a:xfrm>
          <a:prstGeom prst="ellipse">
            <a:avLst/>
          </a:prstGeom>
          <a:gradFill rotWithShape="1">
            <a:gsLst>
              <a:gs pos="0">
                <a:schemeClr val="accent2">
                  <a:gamma/>
                  <a:tint val="48627"/>
                  <a:invGamma/>
                </a:schemeClr>
              </a:gs>
              <a:gs pos="100000">
                <a:schemeClr val="accent2"/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D9E2902-1314-555E-3E1C-4E601C2F02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8890" y="1286999"/>
            <a:ext cx="7458075" cy="4124325"/>
          </a:xfrm>
          <a:prstGeom prst="rect">
            <a:avLst/>
          </a:prstGeom>
        </p:spPr>
      </p:pic>
      <p:pic>
        <p:nvPicPr>
          <p:cNvPr id="7" name="图形 6">
            <a:extLst>
              <a:ext uri="{FF2B5EF4-FFF2-40B4-BE49-F238E27FC236}">
                <a16:creationId xmlns:a16="http://schemas.microsoft.com/office/drawing/2014/main" id="{74417CA8-A2AE-5C29-A526-69126CA68C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12058" y="5836735"/>
            <a:ext cx="2471738" cy="585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530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998"/>
    </mc:Choice>
    <mc:Fallback xmlns="">
      <p:transition spd="slow" advTm="46998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08133540"/>
  <p:tag name="MH_LIBRARY" val="GRAPHIC"/>
  <p:tag name="MH_ORDER" val="矩形 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08133540"/>
  <p:tag name="MH_LIBRARY" val="GRAPHIC"/>
  <p:tag name="MH_ORDER" val="直接连接符 6"/>
</p:tagLst>
</file>

<file path=ppt/theme/theme1.xml><?xml version="1.0" encoding="utf-8"?>
<a:theme xmlns:a="http://schemas.openxmlformats.org/drawingml/2006/main" name="Office 主题">
  <a:themeElements>
    <a:clrScheme name="自定义 2">
      <a:dk1>
        <a:srgbClr val="20517C"/>
      </a:dk1>
      <a:lt1>
        <a:srgbClr val="FFFFFF"/>
      </a:lt1>
      <a:dk2>
        <a:srgbClr val="20517C"/>
      </a:dk2>
      <a:lt2>
        <a:srgbClr val="FFFFFF"/>
      </a:lt2>
      <a:accent1>
        <a:srgbClr val="20517C"/>
      </a:accent1>
      <a:accent2>
        <a:srgbClr val="FFFFFF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论文答辩主题字体">
      <a:majorFont>
        <a:latin typeface="华文细黑"/>
        <a:ea typeface="微软雅黑"/>
        <a:cs typeface=""/>
      </a:majorFont>
      <a:minorFont>
        <a:latin typeface="华文细黑"/>
        <a:ea typeface="华文细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A000120150327A04KPBG</Template>
  <TotalTime>6806</TotalTime>
  <Words>843</Words>
  <Application>Microsoft Office PowerPoint</Application>
  <PresentationFormat>宽屏</PresentationFormat>
  <Paragraphs>168</Paragraphs>
  <Slides>28</Slides>
  <Notes>1</Notes>
  <HiddenSlides>0</HiddenSlides>
  <MMClips>1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41" baseType="lpstr">
      <vt:lpstr>宋体</vt:lpstr>
      <vt:lpstr>Wingdings</vt:lpstr>
      <vt:lpstr>Courier New</vt:lpstr>
      <vt:lpstr>Arial</vt:lpstr>
      <vt:lpstr>华文细黑</vt:lpstr>
      <vt:lpstr>微软雅黑</vt:lpstr>
      <vt:lpstr>Arial Narrow</vt:lpstr>
      <vt:lpstr>等线</vt:lpstr>
      <vt:lpstr>Times New Roman</vt:lpstr>
      <vt:lpstr>楷体</vt:lpstr>
      <vt:lpstr>华文楷体</vt:lpstr>
      <vt:lpstr>Calibri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@小川PPT</dc:creator>
  <cp:lastModifiedBy>李冰川</cp:lastModifiedBy>
  <cp:revision>563</cp:revision>
  <dcterms:created xsi:type="dcterms:W3CDTF">2015-05-14T07:52:23Z</dcterms:created>
  <dcterms:modified xsi:type="dcterms:W3CDTF">2024-01-04T15:28:16Z</dcterms:modified>
</cp:coreProperties>
</file>